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797675" cy="9872663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3" roundtripDataSignature="AMtx7mg16ebMWdciOfuvkvdZ4rTXNDYee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26" d="100"/>
          <a:sy n="126" d="100"/>
        </p:scale>
        <p:origin x="-119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customschemas.google.com/relationships/presentationmetadata" Target="metadata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45659" cy="4936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50443" y="0"/>
            <a:ext cx="2945659" cy="4936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930275" y="739775"/>
            <a:ext cx="4937125" cy="37036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79768" y="4689515"/>
            <a:ext cx="5438140" cy="44426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9377316"/>
            <a:ext cx="2945659" cy="4936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50443" y="9377316"/>
            <a:ext cx="2945659" cy="4936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54636622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>
            <a:spLocks noGrp="1"/>
          </p:cNvSpPr>
          <p:nvPr>
            <p:ph type="body" idx="1"/>
          </p:nvPr>
        </p:nvSpPr>
        <p:spPr>
          <a:xfrm>
            <a:off x="679768" y="4689515"/>
            <a:ext cx="5438140" cy="444269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6" name="Google Shape;8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39775"/>
            <a:ext cx="4937125" cy="37036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:notes"/>
          <p:cNvSpPr txBox="1">
            <a:spLocks noGrp="1"/>
          </p:cNvSpPr>
          <p:nvPr>
            <p:ph type="body" idx="1"/>
          </p:nvPr>
        </p:nvSpPr>
        <p:spPr>
          <a:xfrm>
            <a:off x="679768" y="4689515"/>
            <a:ext cx="5438140" cy="444269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6" name="Google Shape;96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39775"/>
            <a:ext cx="4937125" cy="37036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5:notes"/>
          <p:cNvSpPr txBox="1">
            <a:spLocks noGrp="1"/>
          </p:cNvSpPr>
          <p:nvPr>
            <p:ph type="body" idx="1"/>
          </p:nvPr>
        </p:nvSpPr>
        <p:spPr>
          <a:xfrm>
            <a:off x="679768" y="4689515"/>
            <a:ext cx="5438140" cy="444269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3" name="Google Shape;103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39775"/>
            <a:ext cx="4937125" cy="37036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3:notes"/>
          <p:cNvSpPr txBox="1">
            <a:spLocks noGrp="1"/>
          </p:cNvSpPr>
          <p:nvPr>
            <p:ph type="body" idx="1"/>
          </p:nvPr>
        </p:nvSpPr>
        <p:spPr>
          <a:xfrm>
            <a:off x="679768" y="4689515"/>
            <a:ext cx="5438140" cy="444269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1" name="Google Shape;11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39775"/>
            <a:ext cx="4937125" cy="37036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>
            <a:spLocks noGrp="1"/>
          </p:cNvSpPr>
          <p:nvPr>
            <p:ph type="body" idx="1"/>
          </p:nvPr>
        </p:nvSpPr>
        <p:spPr>
          <a:xfrm>
            <a:off x="679768" y="4689515"/>
            <a:ext cx="5438140" cy="444269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39775"/>
            <a:ext cx="4937125" cy="37036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6:notes"/>
          <p:cNvSpPr txBox="1">
            <a:spLocks noGrp="1"/>
          </p:cNvSpPr>
          <p:nvPr>
            <p:ph type="body" idx="1"/>
          </p:nvPr>
        </p:nvSpPr>
        <p:spPr>
          <a:xfrm>
            <a:off x="679768" y="4689515"/>
            <a:ext cx="5438140" cy="444269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7" name="Google Shape;13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39775"/>
            <a:ext cx="4937125" cy="37036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g1bc96dab89c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39775"/>
            <a:ext cx="4937100" cy="37035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5" name="Google Shape;145;g1bc96dab89c_0_20:notes"/>
          <p:cNvSpPr txBox="1">
            <a:spLocks noGrp="1"/>
          </p:cNvSpPr>
          <p:nvPr>
            <p:ph type="body" idx="1"/>
          </p:nvPr>
        </p:nvSpPr>
        <p:spPr>
          <a:xfrm>
            <a:off x="679768" y="4689515"/>
            <a:ext cx="5438100" cy="44427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" name="Google Shape;146;g1bc96dab89c_0_20:notes"/>
          <p:cNvSpPr txBox="1">
            <a:spLocks noGrp="1"/>
          </p:cNvSpPr>
          <p:nvPr>
            <p:ph type="sldNum" idx="12"/>
          </p:nvPr>
        </p:nvSpPr>
        <p:spPr>
          <a:xfrm>
            <a:off x="3850443" y="9377316"/>
            <a:ext cx="2945700" cy="4935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ru-RU"/>
              <a:t>7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g1bc96dab89c_0_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39775"/>
            <a:ext cx="4937100" cy="37035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4" name="Google Shape;154;g1bc96dab89c_0_37:notes"/>
          <p:cNvSpPr txBox="1">
            <a:spLocks noGrp="1"/>
          </p:cNvSpPr>
          <p:nvPr>
            <p:ph type="body" idx="1"/>
          </p:nvPr>
        </p:nvSpPr>
        <p:spPr>
          <a:xfrm>
            <a:off x="679768" y="4689515"/>
            <a:ext cx="5438100" cy="44427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5" name="Google Shape;155;g1bc96dab89c_0_37:notes"/>
          <p:cNvSpPr txBox="1">
            <a:spLocks noGrp="1"/>
          </p:cNvSpPr>
          <p:nvPr>
            <p:ph type="sldNum" idx="12"/>
          </p:nvPr>
        </p:nvSpPr>
        <p:spPr>
          <a:xfrm>
            <a:off x="3850443" y="9377316"/>
            <a:ext cx="2945700" cy="4935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8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g1bc96dab89c_0_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39775"/>
            <a:ext cx="4937100" cy="37035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9" name="Google Shape;169;g1bc96dab89c_0_47:notes"/>
          <p:cNvSpPr txBox="1">
            <a:spLocks noGrp="1"/>
          </p:cNvSpPr>
          <p:nvPr>
            <p:ph type="body" idx="1"/>
          </p:nvPr>
        </p:nvSpPr>
        <p:spPr>
          <a:xfrm>
            <a:off x="679768" y="4689515"/>
            <a:ext cx="5438100" cy="44427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0" name="Google Shape;170;g1bc96dab89c_0_47:notes"/>
          <p:cNvSpPr txBox="1">
            <a:spLocks noGrp="1"/>
          </p:cNvSpPr>
          <p:nvPr>
            <p:ph type="sldNum" idx="12"/>
          </p:nvPr>
        </p:nvSpPr>
        <p:spPr>
          <a:xfrm>
            <a:off x="3850443" y="9377316"/>
            <a:ext cx="2945700" cy="4935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9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7:notes"/>
          <p:cNvSpPr txBox="1">
            <a:spLocks noGrp="1"/>
          </p:cNvSpPr>
          <p:nvPr>
            <p:ph type="body" idx="1"/>
          </p:nvPr>
        </p:nvSpPr>
        <p:spPr>
          <a:xfrm>
            <a:off x="679768" y="4689515"/>
            <a:ext cx="5438140" cy="444269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6" name="Google Shape;186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39775"/>
            <a:ext cx="4937125" cy="37036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9:notes"/>
          <p:cNvSpPr txBox="1">
            <a:spLocks noGrp="1"/>
          </p:cNvSpPr>
          <p:nvPr>
            <p:ph type="body" idx="1"/>
          </p:nvPr>
        </p:nvSpPr>
        <p:spPr>
          <a:xfrm>
            <a:off x="679768" y="4689515"/>
            <a:ext cx="5438140" cy="444269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3" name="Google Shape;193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39775"/>
            <a:ext cx="4937125" cy="37036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10:notes"/>
          <p:cNvSpPr txBox="1">
            <a:spLocks noGrp="1"/>
          </p:cNvSpPr>
          <p:nvPr>
            <p:ph type="body" idx="1"/>
          </p:nvPr>
        </p:nvSpPr>
        <p:spPr>
          <a:xfrm>
            <a:off x="679768" y="4689515"/>
            <a:ext cx="5438140" cy="444269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0" name="Google Shape;210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39775"/>
            <a:ext cx="4937125" cy="37036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g1bd4ddc43ad_0_11:notes"/>
          <p:cNvSpPr txBox="1">
            <a:spLocks noGrp="1"/>
          </p:cNvSpPr>
          <p:nvPr>
            <p:ph type="body" idx="1"/>
          </p:nvPr>
        </p:nvSpPr>
        <p:spPr>
          <a:xfrm>
            <a:off x="679768" y="4689515"/>
            <a:ext cx="5438100" cy="44427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g1bd4ddc43ad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39775"/>
            <a:ext cx="4937100" cy="37035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18:notes"/>
          <p:cNvSpPr txBox="1">
            <a:spLocks noGrp="1"/>
          </p:cNvSpPr>
          <p:nvPr>
            <p:ph type="body" idx="1"/>
          </p:nvPr>
        </p:nvSpPr>
        <p:spPr>
          <a:xfrm>
            <a:off x="679768" y="4689515"/>
            <a:ext cx="5438140" cy="444269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" name="Google Shape;224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39775"/>
            <a:ext cx="4937125" cy="37036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15:notes"/>
          <p:cNvSpPr txBox="1">
            <a:spLocks noGrp="1"/>
          </p:cNvSpPr>
          <p:nvPr>
            <p:ph type="body" idx="1"/>
          </p:nvPr>
        </p:nvSpPr>
        <p:spPr>
          <a:xfrm>
            <a:off x="679768" y="4689515"/>
            <a:ext cx="5438140" cy="444269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1" name="Google Shape;231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39775"/>
            <a:ext cx="4937125" cy="37036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8:notes"/>
          <p:cNvSpPr txBox="1">
            <a:spLocks noGrp="1"/>
          </p:cNvSpPr>
          <p:nvPr>
            <p:ph type="body" idx="1"/>
          </p:nvPr>
        </p:nvSpPr>
        <p:spPr>
          <a:xfrm>
            <a:off x="679768" y="4689515"/>
            <a:ext cx="5438140" cy="444269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8" name="Google Shape;238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39775"/>
            <a:ext cx="4937125" cy="37036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20:notes"/>
          <p:cNvSpPr txBox="1">
            <a:spLocks noGrp="1"/>
          </p:cNvSpPr>
          <p:nvPr>
            <p:ph type="body" idx="1"/>
          </p:nvPr>
        </p:nvSpPr>
        <p:spPr>
          <a:xfrm>
            <a:off x="679768" y="4689515"/>
            <a:ext cx="5438140" cy="444269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6" name="Google Shape;246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39775"/>
            <a:ext cx="4937125" cy="37036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2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22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2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2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2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23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23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2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2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2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24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24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2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2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2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25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25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6" name="Google Shape;36;p25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7" name="Google Shape;37;p2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2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2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2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26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26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4" name="Google Shape;44;p26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26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6" name="Google Shape;46;p2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2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2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2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2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BLANK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2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29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9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1" name="Google Shape;61;p29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2" name="Google Shape;62;p2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2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2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30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30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30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9" name="Google Shape;69;p3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3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3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3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31"/>
          <p:cNvSpPr txBox="1">
            <a:spLocks noGrp="1"/>
          </p:cNvSpPr>
          <p:nvPr>
            <p:ph type="body" idx="1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3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3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3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32"/>
          <p:cNvSpPr txBox="1">
            <a:spLocks noGrp="1"/>
          </p:cNvSpPr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32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3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3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3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2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2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2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2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rulaws.ru/koap/Razdel-II/Glava-19/Statya-19.5/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hyperlink" Target="about:blank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"/>
          <p:cNvSpPr/>
          <p:nvPr/>
        </p:nvSpPr>
        <p:spPr>
          <a:xfrm>
            <a:off x="1250988" y="5589240"/>
            <a:ext cx="6858048" cy="504056"/>
          </a:xfrm>
          <a:prstGeom prst="rect">
            <a:avLst/>
          </a:prstGeom>
          <a:solidFill>
            <a:srgbClr val="B6DDE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" name="Google Shape;89;p1"/>
          <p:cNvSpPr txBox="1">
            <a:spLocks noGrp="1"/>
          </p:cNvSpPr>
          <p:nvPr>
            <p:ph type="ctrTitle"/>
          </p:nvPr>
        </p:nvSpPr>
        <p:spPr>
          <a:xfrm>
            <a:off x="642910" y="357166"/>
            <a:ext cx="7772400" cy="10001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</a:pPr>
            <a:r>
              <a:rPr lang="ru-RU" sz="1600" b="1">
                <a:latin typeface="Times New Roman"/>
                <a:ea typeface="Times New Roman"/>
                <a:cs typeface="Times New Roman"/>
                <a:sym typeface="Times New Roman"/>
              </a:rPr>
              <a:t>ПУБЛИЧНОЕ  МЕРОПРИЯТИЕ- ВЕБИНАР</a:t>
            </a:r>
            <a:br>
              <a:rPr lang="ru-RU" sz="1600" b="1"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-RU" sz="1600" b="1">
                <a:latin typeface="Times New Roman"/>
                <a:ea typeface="Times New Roman"/>
                <a:cs typeface="Times New Roman"/>
                <a:sym typeface="Times New Roman"/>
              </a:rPr>
              <a:t/>
            </a:r>
            <a:br>
              <a:rPr lang="ru-RU" sz="1600" b="1"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-RU" sz="1800" b="1">
                <a:latin typeface="Times New Roman"/>
                <a:ea typeface="Times New Roman"/>
                <a:cs typeface="Times New Roman"/>
                <a:sym typeface="Times New Roman"/>
              </a:rPr>
              <a:t>Департамент по вопросам семьи и детей Томской области</a:t>
            </a:r>
            <a:endParaRPr sz="1800" b="1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0" name="Google Shape;90;p1"/>
          <p:cNvSpPr/>
          <p:nvPr/>
        </p:nvSpPr>
        <p:spPr>
          <a:xfrm>
            <a:off x="1187624" y="2182798"/>
            <a:ext cx="6984776" cy="17543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Осуществление контрольно-надзорной деятельности в сфере социального обслуживания в отношении поставщиков социальных услуг, осуществляющих социальное обслуживание в отношении несовершеннолетних граждан в Томской области, и обсуждение результатов правоприменительной практики контрольно-надзорной деятельности в 2022 году</a:t>
            </a:r>
            <a:endParaRPr sz="1800" b="1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1" name="Google Shape;91;p1"/>
          <p:cNvSpPr txBox="1"/>
          <p:nvPr/>
        </p:nvSpPr>
        <p:spPr>
          <a:xfrm>
            <a:off x="1547664" y="5301208"/>
            <a:ext cx="6643734" cy="7920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lang="ru-RU" sz="1600" b="1" i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Галанцева Ольга Анатольевна</a:t>
            </a:r>
            <a:r>
              <a:rPr lang="ru-RU" sz="1600" b="1" i="1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lang="ru-RU" sz="1600" i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председатель</a:t>
            </a:r>
            <a:r>
              <a:rPr lang="ru-RU" sz="1600" b="0" i="1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комитета по организации предоставления услуг</a:t>
            </a:r>
            <a:endParaRPr sz="1600" b="0" i="1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lang="ru-RU" sz="1600" b="0" i="1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Департамента по вопросам семьи и детей Томской области</a:t>
            </a:r>
            <a:endParaRPr sz="1600" b="0" i="1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2" name="Google Shape;92;p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1</a:t>
            </a:fld>
            <a:endParaRPr/>
          </a:p>
        </p:txBody>
      </p:sp>
      <p:cxnSp>
        <p:nvCxnSpPr>
          <p:cNvPr id="93" name="Google Shape;93;p1"/>
          <p:cNvCxnSpPr/>
          <p:nvPr/>
        </p:nvCxnSpPr>
        <p:spPr>
          <a:xfrm>
            <a:off x="3347864" y="5301208"/>
            <a:ext cx="2786082" cy="1588"/>
          </a:xfrm>
          <a:prstGeom prst="straightConnector1">
            <a:avLst/>
          </a:prstGeom>
          <a:noFill/>
          <a:ln w="38100" cap="flat" cmpd="sng">
            <a:solidFill>
              <a:srgbClr val="7C5F9F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2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None/>
            </a:pPr>
            <a:r>
              <a:rPr lang="ru-RU" sz="2000" b="1">
                <a:latin typeface="Times New Roman"/>
                <a:ea typeface="Times New Roman"/>
                <a:cs typeface="Times New Roman"/>
                <a:sym typeface="Times New Roman"/>
              </a:rPr>
              <a:t>ДОКЛАД</a:t>
            </a:r>
            <a:r>
              <a:rPr lang="ru-RU" sz="2000">
                <a:latin typeface="Arial"/>
                <a:ea typeface="Arial"/>
                <a:cs typeface="Arial"/>
                <a:sym typeface="Arial"/>
              </a:rPr>
              <a:t/>
            </a:r>
            <a:br>
              <a:rPr lang="ru-RU" sz="2000">
                <a:latin typeface="Arial"/>
                <a:ea typeface="Arial"/>
                <a:cs typeface="Arial"/>
                <a:sym typeface="Arial"/>
              </a:rPr>
            </a:br>
            <a:r>
              <a:rPr lang="ru-RU" sz="2000" b="1">
                <a:latin typeface="Times New Roman"/>
                <a:ea typeface="Times New Roman"/>
                <a:cs typeface="Times New Roman"/>
                <a:sym typeface="Times New Roman"/>
              </a:rPr>
              <a:t>по правоприменительной практике</a:t>
            </a:r>
            <a:r>
              <a:rPr lang="ru-RU">
                <a:latin typeface="Arial"/>
                <a:ea typeface="Arial"/>
                <a:cs typeface="Arial"/>
                <a:sym typeface="Arial"/>
              </a:rPr>
              <a:t/>
            </a:r>
            <a:br>
              <a:rPr lang="ru-RU">
                <a:latin typeface="Arial"/>
                <a:ea typeface="Arial"/>
                <a:cs typeface="Arial"/>
                <a:sym typeface="Arial"/>
              </a:rPr>
            </a:br>
            <a:endParaRPr/>
          </a:p>
        </p:txBody>
      </p:sp>
      <p:sp>
        <p:nvSpPr>
          <p:cNvPr id="99" name="Google Shape;99;p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marL="342900" lvl="0" indent="-342900" algn="ctr" rtl="0">
              <a:spcBef>
                <a:spcPts val="0"/>
              </a:spcBef>
              <a:spcAft>
                <a:spcPts val="0"/>
              </a:spcAft>
              <a:buClr>
                <a:srgbClr val="273245"/>
              </a:buClr>
              <a:buSzPts val="3200"/>
              <a:buNone/>
            </a:pPr>
            <a:r>
              <a:rPr lang="ru-RU" b="1">
                <a:solidFill>
                  <a:srgbClr val="27324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Статьей 33 Федерального закона от 28.12.2013 № 442-ФЗ «Об основах социального обслуживания граждан в Российской Федерации» в качестве одной из форм контроля за деятельностью поставщиков социальных услуг определен государственный контроль (надзор) </a:t>
            </a:r>
            <a:endParaRPr/>
          </a:p>
          <a:p>
            <a:pPr marL="342900" lvl="0" indent="-342900" algn="ctr" rtl="0">
              <a:spcBef>
                <a:spcPts val="640"/>
              </a:spcBef>
              <a:spcAft>
                <a:spcPts val="0"/>
              </a:spcAft>
              <a:buClr>
                <a:srgbClr val="273245"/>
              </a:buClr>
              <a:buSzPts val="3200"/>
              <a:buNone/>
            </a:pPr>
            <a:r>
              <a:rPr lang="ru-RU" b="1">
                <a:solidFill>
                  <a:srgbClr val="27324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 сфере социального обслуживания</a:t>
            </a:r>
            <a:endParaRPr/>
          </a:p>
          <a:p>
            <a:pPr marL="342900" lvl="0" indent="-1397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endParaRPr/>
          </a:p>
        </p:txBody>
      </p:sp>
      <p:sp>
        <p:nvSpPr>
          <p:cNvPr id="100" name="Google Shape;100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2</a:t>
            </a:fld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3</a:t>
            </a:fld>
            <a:endParaRPr/>
          </a:p>
        </p:txBody>
      </p:sp>
      <p:grpSp>
        <p:nvGrpSpPr>
          <p:cNvPr id="106" name="Google Shape;106;p5"/>
          <p:cNvGrpSpPr/>
          <p:nvPr/>
        </p:nvGrpSpPr>
        <p:grpSpPr>
          <a:xfrm>
            <a:off x="1535475" y="2125650"/>
            <a:ext cx="6347700" cy="2704200"/>
            <a:chOff x="341351" y="2133988"/>
            <a:chExt cx="6347700" cy="2704200"/>
          </a:xfrm>
        </p:grpSpPr>
        <p:sp>
          <p:nvSpPr>
            <p:cNvPr id="107" name="Google Shape;107;p5"/>
            <p:cNvSpPr/>
            <p:nvPr/>
          </p:nvSpPr>
          <p:spPr>
            <a:xfrm>
              <a:off x="341351" y="2133988"/>
              <a:ext cx="6347700" cy="2704200"/>
            </a:xfrm>
            <a:prstGeom prst="roundRect">
              <a:avLst>
                <a:gd name="adj" fmla="val 10000"/>
              </a:avLst>
            </a:prstGeom>
            <a:gradFill>
              <a:gsLst>
                <a:gs pos="0">
                  <a:srgbClr val="275488"/>
                </a:gs>
                <a:gs pos="80000">
                  <a:srgbClr val="346EB2"/>
                </a:gs>
                <a:gs pos="100000">
                  <a:srgbClr val="336EB5"/>
                </a:gs>
              </a:gsLst>
              <a:lin ang="16200038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49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" name="Google Shape;108;p5"/>
            <p:cNvSpPr txBox="1"/>
            <p:nvPr/>
          </p:nvSpPr>
          <p:spPr>
            <a:xfrm>
              <a:off x="408101" y="2133988"/>
              <a:ext cx="6214200" cy="2704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38100" tIns="25400" rIns="38100" bIns="254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2200" b="1" i="0" u="none" strike="noStrike" cap="none">
                  <a:solidFill>
                    <a:schemeClr val="lt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Департамент по вопросам семьи и детей Томской области</a:t>
              </a:r>
              <a:endParaRPr sz="1600"/>
            </a:p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2200" b="0" i="0" u="none" strike="noStrike" cap="none">
                  <a:solidFill>
                    <a:schemeClr val="lt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осуществляет функции регионального государственного контроля (надзора) в сфере социального обслуживания  в отношении поставщиков социальных услуг в отношении несовершеннолетних граждан</a:t>
              </a:r>
              <a:endParaRPr sz="1600"/>
            </a:p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2200" b="0" i="0" u="none" strike="noStrike" cap="none">
                  <a:solidFill>
                    <a:schemeClr val="lt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в Томской области</a:t>
              </a:r>
              <a:endParaRPr sz="22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3"/>
          <p:cNvSpPr/>
          <p:nvPr/>
        </p:nvSpPr>
        <p:spPr>
          <a:xfrm>
            <a:off x="1321600" y="513250"/>
            <a:ext cx="6858000" cy="81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</a:pPr>
            <a:r>
              <a:rPr lang="ru-RU" sz="16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Осуществление регионального государственного контроля (надзора) в сфере социального обслуживания в Томской области </a:t>
            </a:r>
            <a:r>
              <a:rPr lang="ru-RU" sz="16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осуществляется на основании следующих нормативно-правовых актов</a:t>
            </a:r>
            <a:r>
              <a:rPr lang="ru-RU" sz="16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endParaRPr sz="16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4" name="Google Shape;114;p3"/>
          <p:cNvSpPr/>
          <p:nvPr/>
        </p:nvSpPr>
        <p:spPr>
          <a:xfrm>
            <a:off x="1768000" y="1790600"/>
            <a:ext cx="6375900" cy="396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2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1) </a:t>
            </a:r>
            <a:r>
              <a:rPr lang="ru-RU" sz="1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Конституция Российской Федерации;</a:t>
            </a:r>
            <a:endParaRPr/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2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2)</a:t>
            </a:r>
            <a:r>
              <a:rPr lang="ru-RU" sz="1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Кодекс Российской Федерации об административных правонарушениях;</a:t>
            </a:r>
            <a:endParaRPr/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2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3) </a:t>
            </a:r>
            <a:r>
              <a:rPr lang="ru-RU" sz="1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Федеральный закон от 2 мая 2006 года № 59-ФЗ «О порядке рассмотрения обращений граждан Российской Федерации»;</a:t>
            </a:r>
            <a:endParaRPr/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2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4) </a:t>
            </a:r>
            <a:r>
              <a:rPr lang="ru-RU" sz="1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Федеральный закон от 26 декабря 2008 года № 294-ФЗ «О защите прав юридических лиц и индивидуальных предпринимателей при осуществлении государственного контроля (надзора) и муниципального контроля»;</a:t>
            </a:r>
            <a:endParaRPr/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200" b="1" i="0" u="none" strike="noStrike" cap="none">
                <a:solidFill>
                  <a:srgbClr val="000000"/>
                </a:solidFill>
              </a:rPr>
              <a:t>5)</a:t>
            </a:r>
            <a:r>
              <a:rPr lang="ru-RU"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20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Федеральный закон от 31.07.2020 № 248-ФЗ «О государственном контроле (надзоре) и муниципальном контроле в Российской Федерации» (с 01.07.2021);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2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6) </a:t>
            </a:r>
            <a:r>
              <a:rPr lang="ru-RU" sz="1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Федеральный закон от 28 декабря 2013 года № 442-ФЗ «Об основах социального обслуживания граждан в Российской Федерации»;</a:t>
            </a:r>
            <a:endParaRPr/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2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7) </a:t>
            </a:r>
            <a:r>
              <a:rPr lang="ru-RU" sz="1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Федеральный закон от 24 ноября 1995 года № 181-ФЗ «О социальной защите инвалидов в Российской Федерации»;</a:t>
            </a:r>
            <a:endParaRPr/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2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8) </a:t>
            </a:r>
            <a:r>
              <a:rPr lang="ru-RU" sz="1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</a:t>
            </a:r>
            <a:r>
              <a:rPr lang="ru-RU" sz="1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остановление Правительства Российской Федерации от 10.02.2017 № 166 «Об утверждении Правил составления и направления предостережения о недопустимости нарушения обязательных требований, подачи юридическим лицом, индивидуальным предпринимателем возражений на такое предостережение и их рассмотрения, уведомления об исполнении такого предостережения»; </a:t>
            </a:r>
            <a:endParaRPr/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200" b="1">
                <a:latin typeface="Times New Roman"/>
                <a:ea typeface="Times New Roman"/>
                <a:cs typeface="Times New Roman"/>
                <a:sym typeface="Times New Roman"/>
              </a:rPr>
              <a:t>9) </a:t>
            </a:r>
            <a:r>
              <a:rPr lang="ru-RU" sz="1200">
                <a:latin typeface="Times New Roman"/>
                <a:ea typeface="Times New Roman"/>
                <a:cs typeface="Times New Roman"/>
                <a:sym typeface="Times New Roman"/>
              </a:rPr>
              <a:t>Постановление Правительства Российской Федерации от 10.03.2022 № 336 </a:t>
            </a:r>
            <a:r>
              <a:rPr lang="ru-RU" sz="1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«Об особенностях организации и осуществления государственного контроля (надзора), муниципального контроля»;</a:t>
            </a:r>
            <a:endParaRPr sz="1200" b="1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5" name="Google Shape;115;p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4</a:t>
            </a:fld>
            <a:endParaRPr/>
          </a:p>
        </p:txBody>
      </p:sp>
      <p:cxnSp>
        <p:nvCxnSpPr>
          <p:cNvPr id="116" name="Google Shape;116;p3"/>
          <p:cNvCxnSpPr/>
          <p:nvPr/>
        </p:nvCxnSpPr>
        <p:spPr>
          <a:xfrm>
            <a:off x="1357290" y="1328553"/>
            <a:ext cx="6786600" cy="1500"/>
          </a:xfrm>
          <a:prstGeom prst="straightConnector1">
            <a:avLst/>
          </a:prstGeom>
          <a:noFill/>
          <a:ln w="38100" cap="flat" cmpd="sng">
            <a:solidFill>
              <a:srgbClr val="7C5F9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17" name="Google Shape;117;p3"/>
          <p:cNvCxnSpPr/>
          <p:nvPr/>
        </p:nvCxnSpPr>
        <p:spPr>
          <a:xfrm>
            <a:off x="1357290" y="551583"/>
            <a:ext cx="6786600" cy="1500"/>
          </a:xfrm>
          <a:prstGeom prst="straightConnector1">
            <a:avLst/>
          </a:prstGeom>
          <a:noFill/>
          <a:ln w="38100" cap="flat" cmpd="sng">
            <a:solidFill>
              <a:srgbClr val="7C5F9F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18" name="Google Shape;118;p3"/>
          <p:cNvSpPr/>
          <p:nvPr/>
        </p:nvSpPr>
        <p:spPr>
          <a:xfrm>
            <a:off x="1657600" y="1885125"/>
            <a:ext cx="207900" cy="3835200"/>
          </a:xfrm>
          <a:prstGeom prst="leftBrace">
            <a:avLst>
              <a:gd name="adj1" fmla="val 50000"/>
              <a:gd name="adj2" fmla="val 50000"/>
            </a:avLst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9" name="Google Shape;119;p3"/>
          <p:cNvSpPr txBox="1"/>
          <p:nvPr/>
        </p:nvSpPr>
        <p:spPr>
          <a:xfrm rot="-5400000">
            <a:off x="-429250" y="3601575"/>
            <a:ext cx="3835200" cy="41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500" b="1">
                <a:latin typeface="Calibri"/>
                <a:ea typeface="Calibri"/>
                <a:cs typeface="Calibri"/>
                <a:sym typeface="Calibri"/>
              </a:rPr>
              <a:t>федеральные</a:t>
            </a:r>
            <a:endParaRPr sz="1500" b="1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5</a:t>
            </a:fld>
            <a:endParaRPr/>
          </a:p>
        </p:txBody>
      </p:sp>
      <p:sp>
        <p:nvSpPr>
          <p:cNvPr id="125" name="Google Shape;125;p4"/>
          <p:cNvSpPr txBox="1"/>
          <p:nvPr/>
        </p:nvSpPr>
        <p:spPr>
          <a:xfrm>
            <a:off x="1988000" y="1469100"/>
            <a:ext cx="6129900" cy="168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2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10)</a:t>
            </a:r>
            <a:r>
              <a:rPr lang="ru-RU" sz="1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Закон Томской области «Об организации социального обслуживания граждан в Томской области» от 8 октября 2014 года № 127-ОЗ;</a:t>
            </a:r>
            <a:endParaRPr sz="1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2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11)</a:t>
            </a:r>
            <a:r>
              <a:rPr lang="ru-RU" sz="1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Постановление Администрации Томской области от 07.09.202021 № 373а «Об утверждении  Положения о региональном государственном контроле (надзоре) в сфере социального обслуживания на территории Томской области»;</a:t>
            </a:r>
            <a:endParaRPr sz="1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2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12)</a:t>
            </a:r>
            <a:r>
              <a:rPr lang="ru-RU" sz="1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Постановление Администрации Томской области от 30.10.2014 № 407а «Об определении уполномоченного исполнительного органа государственной власти Томской области в сфере социального обслуживания»;</a:t>
            </a:r>
            <a:endParaRPr sz="1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6" name="Google Shape;126;p4"/>
          <p:cNvSpPr/>
          <p:nvPr/>
        </p:nvSpPr>
        <p:spPr>
          <a:xfrm>
            <a:off x="1295600" y="376025"/>
            <a:ext cx="6858000" cy="81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</a:pPr>
            <a:r>
              <a:rPr lang="ru-RU" sz="16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Осуществление регионального государственного контроля (надзора) в сфере социального обслуживания в Томской области </a:t>
            </a:r>
            <a:r>
              <a:rPr lang="ru-RU" sz="16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осуществляется на основании следующих нормативно-правовых актов</a:t>
            </a:r>
            <a:r>
              <a:rPr lang="ru-RU" sz="16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endParaRPr sz="16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27" name="Google Shape;127;p4"/>
          <p:cNvCxnSpPr/>
          <p:nvPr/>
        </p:nvCxnSpPr>
        <p:spPr>
          <a:xfrm>
            <a:off x="1331290" y="376053"/>
            <a:ext cx="6786600" cy="1500"/>
          </a:xfrm>
          <a:prstGeom prst="straightConnector1">
            <a:avLst/>
          </a:prstGeom>
          <a:noFill/>
          <a:ln w="38100" cap="flat" cmpd="sng">
            <a:solidFill>
              <a:srgbClr val="7C5F9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28" name="Google Shape;128;p4"/>
          <p:cNvCxnSpPr/>
          <p:nvPr/>
        </p:nvCxnSpPr>
        <p:spPr>
          <a:xfrm>
            <a:off x="1331290" y="1218341"/>
            <a:ext cx="6786600" cy="1500"/>
          </a:xfrm>
          <a:prstGeom prst="straightConnector1">
            <a:avLst/>
          </a:prstGeom>
          <a:noFill/>
          <a:ln w="38100" cap="flat" cmpd="sng">
            <a:solidFill>
              <a:srgbClr val="7C5F9F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29" name="Google Shape;129;p4"/>
          <p:cNvSpPr txBox="1"/>
          <p:nvPr/>
        </p:nvSpPr>
        <p:spPr>
          <a:xfrm rot="-5400000">
            <a:off x="915950" y="2044675"/>
            <a:ext cx="1443300" cy="41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500" b="1">
                <a:latin typeface="Calibri"/>
                <a:ea typeface="Calibri"/>
                <a:cs typeface="Calibri"/>
                <a:sym typeface="Calibri"/>
              </a:rPr>
              <a:t>региональные</a:t>
            </a:r>
            <a:endParaRPr sz="1500" b="1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0" name="Google Shape;130;p4"/>
          <p:cNvSpPr/>
          <p:nvPr/>
        </p:nvSpPr>
        <p:spPr>
          <a:xfrm>
            <a:off x="1950150" y="1530775"/>
            <a:ext cx="78000" cy="1332600"/>
          </a:xfrm>
          <a:prstGeom prst="leftBrace">
            <a:avLst>
              <a:gd name="adj1" fmla="val 50000"/>
              <a:gd name="adj2" fmla="val 50000"/>
            </a:avLst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1" name="Google Shape;131;p4"/>
          <p:cNvSpPr txBox="1"/>
          <p:nvPr/>
        </p:nvSpPr>
        <p:spPr>
          <a:xfrm>
            <a:off x="2073650" y="5239375"/>
            <a:ext cx="5837400" cy="92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2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15)</a:t>
            </a:r>
            <a:r>
              <a:rPr lang="ru-RU" sz="1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иные подзаконные нормативные правовые акты, принятые в целях реализации законодательства о защите прав юридических лиц и индивидуальных предпринимателей при осуществлении государственного контроля (надзора) и муниципального контроля.</a:t>
            </a:r>
            <a:endParaRPr/>
          </a:p>
        </p:txBody>
      </p:sp>
      <p:sp>
        <p:nvSpPr>
          <p:cNvPr id="132" name="Google Shape;132;p4"/>
          <p:cNvSpPr txBox="1"/>
          <p:nvPr/>
        </p:nvSpPr>
        <p:spPr>
          <a:xfrm>
            <a:off x="2028150" y="3497250"/>
            <a:ext cx="5954400" cy="147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2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13)</a:t>
            </a:r>
            <a:r>
              <a:rPr lang="ru-RU" sz="1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Распоряжение «Об утверждении руководства о соблюдении обязательных требований в сфере социального обслуживания несовершеннолетних граждан Томской области»;</a:t>
            </a:r>
            <a:endParaRPr sz="1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ru-RU" sz="12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14)</a:t>
            </a:r>
            <a:r>
              <a:rPr lang="ru-RU" sz="1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Приказ Департамента по вопросам семьи и детей Томской области от 29.12.2017 № 410-п «Об утверждении Административного регламента осуществления регионального государственного контроля (надзора) в сфере социального обслуживания в отношении несовершеннолетних граждан на территории Томской области»;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133" name="Google Shape;133;p4"/>
          <p:cNvSpPr/>
          <p:nvPr/>
        </p:nvSpPr>
        <p:spPr>
          <a:xfrm>
            <a:off x="1950150" y="3642150"/>
            <a:ext cx="78000" cy="1272300"/>
          </a:xfrm>
          <a:prstGeom prst="leftBrace">
            <a:avLst>
              <a:gd name="adj1" fmla="val 50000"/>
              <a:gd name="adj2" fmla="val 50000"/>
            </a:avLst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4" name="Google Shape;134;p4"/>
          <p:cNvSpPr txBox="1"/>
          <p:nvPr/>
        </p:nvSpPr>
        <p:spPr>
          <a:xfrm rot="-5400000">
            <a:off x="916800" y="4070550"/>
            <a:ext cx="1651200" cy="41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500" b="1">
                <a:latin typeface="Calibri"/>
                <a:ea typeface="Calibri"/>
                <a:cs typeface="Calibri"/>
                <a:sym typeface="Calibri"/>
              </a:rPr>
              <a:t>документы ДВСД</a:t>
            </a:r>
            <a:endParaRPr sz="1500" b="1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6"/>
          <p:cNvSpPr/>
          <p:nvPr/>
        </p:nvSpPr>
        <p:spPr>
          <a:xfrm>
            <a:off x="2327175" y="467800"/>
            <a:ext cx="4385700" cy="6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ru-RU" sz="1800" b="1">
                <a:solidFill>
                  <a:schemeClr val="dk1"/>
                </a:solidFill>
              </a:rPr>
              <a:t>Предмет и объект регионального государственного контроля</a:t>
            </a:r>
            <a:endParaRPr sz="2200" b="0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0" name="Google Shape;140;p6"/>
          <p:cNvSpPr/>
          <p:nvPr/>
        </p:nvSpPr>
        <p:spPr>
          <a:xfrm>
            <a:off x="1279350" y="1340525"/>
            <a:ext cx="6814500" cy="295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b="1" i="1">
                <a:solidFill>
                  <a:schemeClr val="dk1"/>
                </a:solidFill>
              </a:rPr>
              <a:t>В связи с внесенными изменениями в статью 33 Федерального закона от 28.12.2013 № 442-ФЗ Об основах социального обслуживания граждан в Российской Федерации </a:t>
            </a:r>
            <a:r>
              <a:rPr lang="ru-RU" b="1" i="1" u="sng">
                <a:solidFill>
                  <a:schemeClr val="dk1"/>
                </a:solidFill>
              </a:rPr>
              <a:t>п</a:t>
            </a:r>
            <a:r>
              <a:rPr lang="ru-RU" sz="1400" b="1" i="1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редметом регионального государственного контроля является</a:t>
            </a:r>
            <a:r>
              <a:rPr lang="ru-RU" sz="1400" b="1" i="1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соблюдение </a:t>
            </a:r>
            <a:r>
              <a:rPr lang="ru-RU" sz="1400" b="1" i="1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поставщиками социальных услуг из числа негосударственных (коммерческих и некоммерческих) </a:t>
            </a:r>
            <a:r>
              <a:rPr lang="ru-RU" sz="1400" b="1" i="1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организаций социального обслуживания и индивидуальных предпринимателей, осуществляющих социальное обслуживание, требований Федерального закона от 28.12</a:t>
            </a:r>
            <a:r>
              <a:rPr lang="ru-RU" b="1" i="1">
                <a:solidFill>
                  <a:schemeClr val="dk1"/>
                </a:solidFill>
              </a:rPr>
              <a:t>.</a:t>
            </a:r>
            <a:r>
              <a:rPr lang="ru-RU" sz="1400" b="1" i="1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2013 года № 442-ФЗ «Об основах социального обслуживания граждан в Российской Федерации», других федеральных законов и иных нормативных правовых актов Российской Федерации, а также законов и иных нормативных правовых актов Томской области, регулирующих правоотношения в сфере социального обслуживания.</a:t>
            </a:r>
            <a:endParaRPr/>
          </a:p>
        </p:txBody>
      </p:sp>
      <p:sp>
        <p:nvSpPr>
          <p:cNvPr id="141" name="Google Shape;141;p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6</a:t>
            </a:fld>
            <a:endParaRPr/>
          </a:p>
        </p:txBody>
      </p:sp>
      <p:sp>
        <p:nvSpPr>
          <p:cNvPr id="142" name="Google Shape;142;p6"/>
          <p:cNvSpPr txBox="1"/>
          <p:nvPr/>
        </p:nvSpPr>
        <p:spPr>
          <a:xfrm>
            <a:off x="1345350" y="4465825"/>
            <a:ext cx="6682500" cy="212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b="1" i="1" u="sng"/>
              <a:t>Объектами регионального государственного контроля являются</a:t>
            </a:r>
            <a:r>
              <a:rPr lang="ru-RU" b="1" i="1"/>
              <a:t>:</a:t>
            </a:r>
            <a:endParaRPr b="1" i="1"/>
          </a:p>
          <a:p>
            <a:pPr marL="457200" lvl="0" indent="-317500" algn="just" rtl="0">
              <a:spcBef>
                <a:spcPts val="0"/>
              </a:spcBef>
              <a:spcAft>
                <a:spcPts val="0"/>
              </a:spcAft>
              <a:buSzPts val="1400"/>
              <a:buAutoNum type="arabicParenR"/>
            </a:pPr>
            <a:r>
              <a:rPr lang="ru-RU" b="1" i="1"/>
              <a:t>деятельность, действия (бездействие) поставщиков социальных услуг, в рамках которых должны соблюдаться обязательные требования, в том числе предъявляемые к поставщикам социальных услуг, осуществляющим деятельность, действия (бездействие);</a:t>
            </a:r>
            <a:endParaRPr b="1" i="1"/>
          </a:p>
          <a:p>
            <a:pPr marL="457200" lvl="0" indent="-317500" algn="just" rtl="0">
              <a:spcBef>
                <a:spcPts val="0"/>
              </a:spcBef>
              <a:spcAft>
                <a:spcPts val="0"/>
              </a:spcAft>
              <a:buSzPts val="1400"/>
              <a:buAutoNum type="arabicParenR"/>
            </a:pPr>
            <a:r>
              <a:rPr lang="ru-RU" b="1" i="1"/>
              <a:t>результаты деятельности поставщиков социальных услуг, в том числе услуги, к которым предъявляются обязательные требования.</a:t>
            </a:r>
            <a:endParaRPr b="1" i="1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g1bc96dab89c_0_20"/>
          <p:cNvSpPr txBox="1">
            <a:spLocks noGrp="1"/>
          </p:cNvSpPr>
          <p:nvPr>
            <p:ph type="title"/>
          </p:nvPr>
        </p:nvSpPr>
        <p:spPr>
          <a:xfrm>
            <a:off x="1241575" y="274650"/>
            <a:ext cx="7000800" cy="5184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500" b="1">
                <a:latin typeface="Arial"/>
                <a:ea typeface="Arial"/>
                <a:cs typeface="Arial"/>
                <a:sym typeface="Arial"/>
              </a:rPr>
              <a:t>Мораторий на проверки</a:t>
            </a:r>
            <a:endParaRPr sz="2500" b="1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9" name="Google Shape;149;g1bc96dab89c_0_20"/>
          <p:cNvSpPr txBox="1">
            <a:spLocks noGrp="1"/>
          </p:cNvSpPr>
          <p:nvPr>
            <p:ph type="body" idx="1"/>
          </p:nvPr>
        </p:nvSpPr>
        <p:spPr>
          <a:xfrm>
            <a:off x="1423600" y="820125"/>
            <a:ext cx="6708600" cy="3528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1600">
                <a:latin typeface="Times New Roman"/>
                <a:ea typeface="Times New Roman"/>
                <a:cs typeface="Times New Roman"/>
                <a:sym typeface="Times New Roman"/>
              </a:rPr>
              <a:t>В соответствии со статьей 1 Постановления Правительства Российской Федерации от 08.09.2021 № 1520 «Об особенностях проведения в 2022 году плановых контрольных (надзорных) мероприятий, плановых проверок в отношении субъектов малого предпринимательства и о внесении изменений в некоторые акты Правительства Российской Федерации» </a:t>
            </a:r>
            <a:r>
              <a:rPr lang="ru-RU" sz="1700" b="1" u="sng">
                <a:latin typeface="Times New Roman"/>
                <a:ea typeface="Times New Roman"/>
                <a:cs typeface="Times New Roman"/>
                <a:sym typeface="Times New Roman"/>
              </a:rPr>
              <a:t>плановые контрольные (надзорные) мероприятия</a:t>
            </a:r>
            <a:r>
              <a:rPr lang="ru-RU" sz="1600">
                <a:latin typeface="Times New Roman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1700" b="1" u="sng">
                <a:latin typeface="Times New Roman"/>
                <a:ea typeface="Times New Roman"/>
                <a:cs typeface="Times New Roman"/>
                <a:sym typeface="Times New Roman"/>
              </a:rPr>
              <a:t>плановые проверки</a:t>
            </a:r>
            <a:r>
              <a:rPr lang="ru-RU" sz="1600">
                <a:latin typeface="Times New Roman"/>
                <a:ea typeface="Times New Roman"/>
                <a:cs typeface="Times New Roman"/>
                <a:sym typeface="Times New Roman"/>
              </a:rPr>
              <a:t> при осуществлении видов государственного контроля (надзора) порядок организации и осуществления которых регулируется Федеральным законом «О государственном контроле (надзоре) и муниципальном контроле в Российской Федерации» и Федеральным законом «О защите прав юридических лиц и индивидуальных предпринимателей при осуществлении государственного контроля (надзора) и муниципального контроля», </a:t>
            </a:r>
            <a:r>
              <a:rPr lang="ru-RU" sz="1700" b="1" u="sng">
                <a:latin typeface="Times New Roman"/>
                <a:ea typeface="Times New Roman"/>
                <a:cs typeface="Times New Roman"/>
                <a:sym typeface="Times New Roman"/>
              </a:rPr>
              <a:t>в 2022 году не проводятся</a:t>
            </a:r>
            <a:r>
              <a:rPr lang="ru-RU" sz="1600">
                <a:latin typeface="Times New Roman"/>
                <a:ea typeface="Times New Roman"/>
                <a:cs typeface="Times New Roman"/>
                <a:sym typeface="Times New Roman"/>
              </a:rPr>
              <a:t>, плановые проверки в ежегодные планы не включаются.</a:t>
            </a:r>
            <a:endParaRPr sz="16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0" name="Google Shape;150;g1bc96dab89c_0_2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ru-RU"/>
              <a:t>7</a:t>
            </a:fld>
            <a:endParaRPr/>
          </a:p>
        </p:txBody>
      </p:sp>
      <p:sp>
        <p:nvSpPr>
          <p:cNvPr id="151" name="Google Shape;151;g1bc96dab89c_0_20"/>
          <p:cNvSpPr txBox="1"/>
          <p:nvPr/>
        </p:nvSpPr>
        <p:spPr>
          <a:xfrm>
            <a:off x="1527700" y="4433325"/>
            <a:ext cx="6669300" cy="24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1" u="sng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Исключения</a:t>
            </a:r>
            <a:r>
              <a:rPr lang="ru-RU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01625" algn="l" rtl="0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1150"/>
              <a:buChar char="●"/>
            </a:pPr>
            <a:r>
              <a:rPr lang="ru-RU" sz="1150">
                <a:solidFill>
                  <a:srgbClr val="333333"/>
                </a:solidFill>
                <a:highlight>
                  <a:srgbClr val="FFFFFF"/>
                </a:highlight>
              </a:rPr>
              <a:t>плановые контрольные (надзорные) мероприятия, плановые проверки лиц, деятельность и (или) используемые производственные объекты которых отнесены к категориям чрезвычайно высокого и высокого рисков либо отнесены к 1, 2 классам (категориям) опасности, а также в отношении которых установлен режим постоянного государственного контроля (надзора);</a:t>
            </a:r>
            <a:endParaRPr sz="1150">
              <a:solidFill>
                <a:srgbClr val="333333"/>
              </a:solidFill>
              <a:highlight>
                <a:srgbClr val="FFFFFF"/>
              </a:highlight>
            </a:endParaRPr>
          </a:p>
          <a:p>
            <a:pPr marL="457200" lvl="0" indent="-301625" algn="l" rtl="0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1150"/>
              <a:buChar char="●"/>
            </a:pPr>
            <a:r>
              <a:rPr lang="ru-RU" sz="1150">
                <a:solidFill>
                  <a:srgbClr val="333333"/>
                </a:solidFill>
                <a:highlight>
                  <a:srgbClr val="FFFFFF"/>
                </a:highlight>
              </a:rPr>
              <a:t>плановые контрольные (надзорные) мероприятия, плановые проверки субъектов малого предпринимательства при наличии у контрольного (надзорного) органа, органа государственного контроля (надзора) информации о том, что в отношении субъектов малого предпринимательства ранее вынесено вступившее в законную силу постановление о назначении административного наказания за совершение грубого нарушения и др.</a:t>
            </a:r>
            <a:endParaRPr sz="1150">
              <a:solidFill>
                <a:srgbClr val="333333"/>
              </a:solidFill>
              <a:highlight>
                <a:srgbClr val="FFFFFF"/>
              </a:highlight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g1bc96dab89c_0_37"/>
          <p:cNvSpPr txBox="1">
            <a:spLocks noGrp="1"/>
          </p:cNvSpPr>
          <p:nvPr>
            <p:ph type="title"/>
          </p:nvPr>
        </p:nvSpPr>
        <p:spPr>
          <a:xfrm>
            <a:off x="1241575" y="229150"/>
            <a:ext cx="6916500" cy="5964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90"/>
              <a:buFont typeface="Arial"/>
              <a:buNone/>
            </a:pPr>
            <a:r>
              <a:rPr lang="ru-RU" sz="1800" b="1">
                <a:latin typeface="Times New Roman"/>
                <a:ea typeface="Times New Roman"/>
                <a:cs typeface="Times New Roman"/>
                <a:sym typeface="Times New Roman"/>
              </a:rPr>
              <a:t>Особенности организации и осуществления государственного контроля (надзора), муниципального контроля</a:t>
            </a:r>
            <a:endParaRPr sz="1800" b="1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8" name="Google Shape;158;g1bc96dab89c_0_37"/>
          <p:cNvSpPr txBox="1">
            <a:spLocks noGrp="1"/>
          </p:cNvSpPr>
          <p:nvPr>
            <p:ph type="body" idx="1"/>
          </p:nvPr>
        </p:nvSpPr>
        <p:spPr>
          <a:xfrm>
            <a:off x="1300100" y="897150"/>
            <a:ext cx="6858000" cy="10464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>
                <a:latin typeface="Times New Roman"/>
                <a:ea typeface="Times New Roman"/>
                <a:cs typeface="Times New Roman"/>
                <a:sym typeface="Times New Roman"/>
              </a:rPr>
              <a:t>Постановление Правительства Российской Федерации от 10.03.2022 № 336 «Об особенностях организации и осуществления государственного контроля (надзора), муниципального контроля» определяет особенности проведения контрольных (надзорных) мероприятий, плановых проверок в 2022 году.</a:t>
            </a:r>
            <a:endParaRPr sz="1300"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600"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9" name="Google Shape;159;g1bc96dab89c_0_3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8</a:t>
            </a:fld>
            <a:endParaRPr/>
          </a:p>
        </p:txBody>
      </p:sp>
      <p:grpSp>
        <p:nvGrpSpPr>
          <p:cNvPr id="160" name="Google Shape;160;g1bc96dab89c_0_37"/>
          <p:cNvGrpSpPr/>
          <p:nvPr/>
        </p:nvGrpSpPr>
        <p:grpSpPr>
          <a:xfrm>
            <a:off x="1451250" y="2424963"/>
            <a:ext cx="6347700" cy="838037"/>
            <a:chOff x="309126" y="2005123"/>
            <a:chExt cx="6347700" cy="2811261"/>
          </a:xfrm>
        </p:grpSpPr>
        <p:sp>
          <p:nvSpPr>
            <p:cNvPr id="161" name="Google Shape;161;g1bc96dab89c_0_37"/>
            <p:cNvSpPr/>
            <p:nvPr/>
          </p:nvSpPr>
          <p:spPr>
            <a:xfrm>
              <a:off x="309126" y="2112183"/>
              <a:ext cx="6347700" cy="2704200"/>
            </a:xfrm>
            <a:prstGeom prst="roundRect">
              <a:avLst>
                <a:gd name="adj" fmla="val 10000"/>
              </a:avLst>
            </a:prstGeom>
            <a:gradFill>
              <a:gsLst>
                <a:gs pos="0">
                  <a:srgbClr val="275488"/>
                </a:gs>
                <a:gs pos="80000">
                  <a:srgbClr val="346EB2"/>
                </a:gs>
                <a:gs pos="100000">
                  <a:srgbClr val="336EB5"/>
                </a:gs>
              </a:gsLst>
              <a:lin ang="16200038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49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" name="Google Shape;162;g1bc96dab89c_0_37"/>
            <p:cNvSpPr txBox="1"/>
            <p:nvPr/>
          </p:nvSpPr>
          <p:spPr>
            <a:xfrm>
              <a:off x="342426" y="2005123"/>
              <a:ext cx="6281100" cy="2482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38100" tIns="25400" rIns="38100" bIns="25400" anchor="ctr" anchorCtr="0">
              <a:noAutofit/>
            </a:bodyPr>
            <a:lstStyle/>
            <a:p>
              <a:pPr marL="0" lvl="0" indent="0" algn="just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ru-RU" sz="1600" u="sng">
                  <a:solidFill>
                    <a:schemeClr val="lt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Статьей 2</a:t>
              </a:r>
              <a:r>
                <a:rPr lang="ru-RU" sz="1600">
                  <a:solidFill>
                    <a:schemeClr val="lt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 устанавливаются виды контроля, в рамках которых допускается проведение плановых контрольных мероприятий</a:t>
              </a:r>
              <a:endParaRPr sz="22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</p:grpSp>
      <p:grpSp>
        <p:nvGrpSpPr>
          <p:cNvPr id="163" name="Google Shape;163;g1bc96dab89c_0_37"/>
          <p:cNvGrpSpPr/>
          <p:nvPr/>
        </p:nvGrpSpPr>
        <p:grpSpPr>
          <a:xfrm>
            <a:off x="1477475" y="4641617"/>
            <a:ext cx="6380050" cy="1435930"/>
            <a:chOff x="309126" y="5535783"/>
            <a:chExt cx="6380050" cy="2704200"/>
          </a:xfrm>
        </p:grpSpPr>
        <p:sp>
          <p:nvSpPr>
            <p:cNvPr id="164" name="Google Shape;164;g1bc96dab89c_0_37"/>
            <p:cNvSpPr/>
            <p:nvPr/>
          </p:nvSpPr>
          <p:spPr>
            <a:xfrm>
              <a:off x="309126" y="5535783"/>
              <a:ext cx="6347700" cy="2704200"/>
            </a:xfrm>
            <a:prstGeom prst="roundRect">
              <a:avLst>
                <a:gd name="adj" fmla="val 10000"/>
              </a:avLst>
            </a:prstGeom>
            <a:gradFill>
              <a:gsLst>
                <a:gs pos="0">
                  <a:srgbClr val="275488"/>
                </a:gs>
                <a:gs pos="80000">
                  <a:srgbClr val="346EB2"/>
                </a:gs>
                <a:gs pos="100000">
                  <a:srgbClr val="336EB5"/>
                </a:gs>
              </a:gsLst>
              <a:lin ang="16200038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49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" name="Google Shape;165;g1bc96dab89c_0_37"/>
            <p:cNvSpPr txBox="1"/>
            <p:nvPr/>
          </p:nvSpPr>
          <p:spPr>
            <a:xfrm>
              <a:off x="404776" y="5669980"/>
              <a:ext cx="6284400" cy="2459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38100" tIns="25400" rIns="38100" bIns="25400" anchor="ctr" anchorCtr="0">
              <a:noAutofit/>
            </a:bodyPr>
            <a:lstStyle/>
            <a:p>
              <a:pPr marL="0" lvl="0" indent="0" algn="just" rtl="0">
                <a:spcBef>
                  <a:spcPts val="0"/>
                </a:spcBef>
                <a:spcAft>
                  <a:spcPts val="0"/>
                </a:spcAft>
                <a:buSzPts val="1100"/>
                <a:buNone/>
              </a:pPr>
              <a:r>
                <a:rPr lang="ru-RU" sz="1600">
                  <a:solidFill>
                    <a:schemeClr val="lt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Контрольный (надзорный) орган вправе осуществить вместо планового контрольного (надзорного) мероприятия, плановой проверки, проводимых в соответствии с настоящим пунктом, </a:t>
              </a:r>
              <a:r>
                <a:rPr lang="ru-RU" sz="1600" i="1" u="sng">
                  <a:solidFill>
                    <a:srgbClr val="FF0000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профилактический визит</a:t>
              </a:r>
              <a:r>
                <a:rPr lang="ru-RU" sz="1600">
                  <a:solidFill>
                    <a:schemeClr val="lt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. Контролируемое лицо </a:t>
              </a:r>
              <a:r>
                <a:rPr lang="ru-RU" sz="1600" b="1" u="sng">
                  <a:solidFill>
                    <a:srgbClr val="FF0000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не вправе отказаться</a:t>
              </a:r>
              <a:r>
                <a:rPr lang="ru-RU" sz="1600">
                  <a:solidFill>
                    <a:schemeClr val="lt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 от профилактического визита в рассматриваемом случае</a:t>
              </a:r>
              <a:endParaRPr sz="1600" b="0" i="0" u="none" strike="noStrike" cap="none">
                <a:solidFill>
                  <a:schemeClr val="lt1"/>
                </a:solidFill>
                <a:highlight>
                  <a:srgbClr val="004992"/>
                </a:highlight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</p:grpSp>
      <p:sp>
        <p:nvSpPr>
          <p:cNvPr id="166" name="Google Shape;166;g1bc96dab89c_0_37"/>
          <p:cNvSpPr/>
          <p:nvPr/>
        </p:nvSpPr>
        <p:spPr>
          <a:xfrm>
            <a:off x="4260000" y="3640300"/>
            <a:ext cx="624000" cy="624000"/>
          </a:xfrm>
          <a:prstGeom prst="mathPlus">
            <a:avLst>
              <a:gd name="adj1" fmla="val 2352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g1bc96dab89c_0_47"/>
          <p:cNvSpPr txBox="1">
            <a:spLocks noGrp="1"/>
          </p:cNvSpPr>
          <p:nvPr>
            <p:ph type="title"/>
          </p:nvPr>
        </p:nvSpPr>
        <p:spPr>
          <a:xfrm>
            <a:off x="1241575" y="229150"/>
            <a:ext cx="6916500" cy="5964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ru-RU" sz="1800" b="1">
                <a:latin typeface="Times New Roman"/>
                <a:ea typeface="Times New Roman"/>
                <a:cs typeface="Times New Roman"/>
                <a:sym typeface="Times New Roman"/>
              </a:rPr>
              <a:t>Особенности организации и осуществления государственного контроля (надзора), муниципального контроля</a:t>
            </a:r>
            <a:endParaRPr sz="1800" b="1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3" name="Google Shape;173;g1bc96dab89c_0_47"/>
          <p:cNvSpPr txBox="1">
            <a:spLocks noGrp="1"/>
          </p:cNvSpPr>
          <p:nvPr>
            <p:ph type="body" idx="1"/>
          </p:nvPr>
        </p:nvSpPr>
        <p:spPr>
          <a:xfrm>
            <a:off x="1300100" y="897150"/>
            <a:ext cx="6858000" cy="17682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>
                <a:latin typeface="Times New Roman"/>
                <a:ea typeface="Times New Roman"/>
                <a:cs typeface="Times New Roman"/>
                <a:sym typeface="Times New Roman"/>
              </a:rPr>
              <a:t>Постановление Правительства Российской Федерации от 10.03.2022 № 336 «Об особенностях организации и осуществления государственного контроля (надзора), муниципального контроля» определяет особенности проведения контрольных (надзорных) мероприятий, плановых проверок в 2022 году.</a:t>
            </a:r>
            <a:endParaRPr sz="16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3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u="sng">
                <a:latin typeface="Times New Roman"/>
                <a:ea typeface="Times New Roman"/>
                <a:cs typeface="Times New Roman"/>
                <a:sym typeface="Times New Roman"/>
              </a:rPr>
              <a:t>Статьей 3 устанавливаются случаи, по которым внеплановые контрольные надзорные мероприятия, внеплановые проверки могут проводиться:</a:t>
            </a:r>
            <a:endParaRPr sz="1600" u="sng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6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4" name="Google Shape;174;g1bc96dab89c_0_4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9</a:t>
            </a:fld>
            <a:endParaRPr/>
          </a:p>
        </p:txBody>
      </p:sp>
      <p:grpSp>
        <p:nvGrpSpPr>
          <p:cNvPr id="175" name="Google Shape;175;g1bc96dab89c_0_47"/>
          <p:cNvGrpSpPr/>
          <p:nvPr/>
        </p:nvGrpSpPr>
        <p:grpSpPr>
          <a:xfrm>
            <a:off x="1696651" y="2975674"/>
            <a:ext cx="2586061" cy="659801"/>
            <a:chOff x="518016" y="-4517453"/>
            <a:chExt cx="6347721" cy="3981900"/>
          </a:xfrm>
        </p:grpSpPr>
        <p:sp>
          <p:nvSpPr>
            <p:cNvPr id="176" name="Google Shape;176;g1bc96dab89c_0_47"/>
            <p:cNvSpPr/>
            <p:nvPr/>
          </p:nvSpPr>
          <p:spPr>
            <a:xfrm>
              <a:off x="518016" y="-4517453"/>
              <a:ext cx="6347700" cy="3981900"/>
            </a:xfrm>
            <a:prstGeom prst="roundRect">
              <a:avLst>
                <a:gd name="adj" fmla="val 10000"/>
              </a:avLst>
            </a:prstGeom>
            <a:gradFill>
              <a:gsLst>
                <a:gs pos="0">
                  <a:srgbClr val="275488"/>
                </a:gs>
                <a:gs pos="80000">
                  <a:srgbClr val="346EB2"/>
                </a:gs>
                <a:gs pos="100000">
                  <a:srgbClr val="336EB5"/>
                </a:gs>
              </a:gsLst>
              <a:lin ang="16200038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49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" name="Google Shape;177;g1bc96dab89c_0_47"/>
            <p:cNvSpPr txBox="1"/>
            <p:nvPr/>
          </p:nvSpPr>
          <p:spPr>
            <a:xfrm>
              <a:off x="629637" y="-4429789"/>
              <a:ext cx="6236100" cy="3599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38100" tIns="25400" rIns="38100" bIns="2540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SzPts val="1100"/>
                <a:buNone/>
              </a:pPr>
              <a:r>
                <a:rPr lang="ru-RU" sz="1600">
                  <a:solidFill>
                    <a:schemeClr val="lt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а) по согласованию с органами прокуратуры</a:t>
              </a:r>
              <a:endParaRPr sz="1600" b="0" i="0" u="none" strike="noStrike" cap="none">
                <a:solidFill>
                  <a:schemeClr val="lt1"/>
                </a:solidFill>
                <a:highlight>
                  <a:srgbClr val="004992"/>
                </a:highlight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</p:grpSp>
      <p:grpSp>
        <p:nvGrpSpPr>
          <p:cNvPr id="178" name="Google Shape;178;g1bc96dab89c_0_47"/>
          <p:cNvGrpSpPr/>
          <p:nvPr/>
        </p:nvGrpSpPr>
        <p:grpSpPr>
          <a:xfrm>
            <a:off x="1525975" y="4245093"/>
            <a:ext cx="6347700" cy="1501649"/>
            <a:chOff x="-233924" y="3921363"/>
            <a:chExt cx="6347700" cy="2704212"/>
          </a:xfrm>
        </p:grpSpPr>
        <p:sp>
          <p:nvSpPr>
            <p:cNvPr id="179" name="Google Shape;179;g1bc96dab89c_0_47"/>
            <p:cNvSpPr/>
            <p:nvPr/>
          </p:nvSpPr>
          <p:spPr>
            <a:xfrm>
              <a:off x="-233924" y="3921363"/>
              <a:ext cx="6347700" cy="2704200"/>
            </a:xfrm>
            <a:prstGeom prst="roundRect">
              <a:avLst>
                <a:gd name="adj" fmla="val 10000"/>
              </a:avLst>
            </a:prstGeom>
            <a:gradFill>
              <a:gsLst>
                <a:gs pos="0">
                  <a:srgbClr val="275488"/>
                </a:gs>
                <a:gs pos="80000">
                  <a:srgbClr val="346EB2"/>
                </a:gs>
                <a:gs pos="100000">
                  <a:srgbClr val="336EB5"/>
                </a:gs>
              </a:gsLst>
              <a:lin ang="16200038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49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" name="Google Shape;180;g1bc96dab89c_0_47"/>
            <p:cNvSpPr txBox="1"/>
            <p:nvPr/>
          </p:nvSpPr>
          <p:spPr>
            <a:xfrm>
              <a:off x="-180274" y="3921374"/>
              <a:ext cx="6266400" cy="2704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38100" tIns="25400" rIns="38100" bIns="25400" anchor="ctr" anchorCtr="0">
              <a:noAutofit/>
            </a:bodyPr>
            <a:lstStyle/>
            <a:p>
              <a:pPr marL="0" lvl="0" indent="0" algn="just" rtl="0">
                <a:spcBef>
                  <a:spcPts val="0"/>
                </a:spcBef>
                <a:spcAft>
                  <a:spcPts val="0"/>
                </a:spcAft>
                <a:buSzPts val="1100"/>
                <a:buNone/>
              </a:pPr>
              <a:r>
                <a:rPr lang="ru-RU" sz="1600">
                  <a:solidFill>
                    <a:schemeClr val="lt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в) с извещением органов прокуратуры в отношении некоммерческих организаций по основаниям, установленными пп 2, 3, 5 и 6 п 4.2 статьи 32 Федерального закона «О некоммерческих организациях», а также религиозных организаций по основанию, установленному абзацем 3 п 5 статьи 25 Федерального закона «О свободе совести и о религиозных объединениях»</a:t>
              </a:r>
              <a:endParaRPr sz="1600" b="0" i="0" u="none" strike="noStrike" cap="none">
                <a:solidFill>
                  <a:schemeClr val="lt1"/>
                </a:solidFill>
                <a:highlight>
                  <a:srgbClr val="004992"/>
                </a:highlight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</p:grpSp>
      <p:grpSp>
        <p:nvGrpSpPr>
          <p:cNvPr id="181" name="Google Shape;181;g1bc96dab89c_0_47"/>
          <p:cNvGrpSpPr/>
          <p:nvPr/>
        </p:nvGrpSpPr>
        <p:grpSpPr>
          <a:xfrm>
            <a:off x="5079619" y="2941459"/>
            <a:ext cx="2634295" cy="693898"/>
            <a:chOff x="8825271" y="3406070"/>
            <a:chExt cx="6347700" cy="2704200"/>
          </a:xfrm>
        </p:grpSpPr>
        <p:sp>
          <p:nvSpPr>
            <p:cNvPr id="182" name="Google Shape;182;g1bc96dab89c_0_47"/>
            <p:cNvSpPr/>
            <p:nvPr/>
          </p:nvSpPr>
          <p:spPr>
            <a:xfrm>
              <a:off x="8825271" y="3406070"/>
              <a:ext cx="6347700" cy="2704200"/>
            </a:xfrm>
            <a:prstGeom prst="roundRect">
              <a:avLst>
                <a:gd name="adj" fmla="val 10000"/>
              </a:avLst>
            </a:prstGeom>
            <a:gradFill>
              <a:gsLst>
                <a:gs pos="0">
                  <a:srgbClr val="275488"/>
                </a:gs>
                <a:gs pos="80000">
                  <a:srgbClr val="346EB2"/>
                </a:gs>
                <a:gs pos="100000">
                  <a:srgbClr val="336EB5"/>
                </a:gs>
              </a:gsLst>
              <a:lin ang="16200038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49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" name="Google Shape;183;g1bc96dab89c_0_47"/>
            <p:cNvSpPr txBox="1"/>
            <p:nvPr/>
          </p:nvSpPr>
          <p:spPr>
            <a:xfrm>
              <a:off x="8938220" y="3546049"/>
              <a:ext cx="6121800" cy="2424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38100" tIns="25400" rIns="38100" bIns="2540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SzPts val="1100"/>
                <a:buNone/>
              </a:pPr>
              <a:r>
                <a:rPr lang="ru-RU" sz="1600">
                  <a:solidFill>
                    <a:schemeClr val="lt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б) без согласования с органами прокуратуры</a:t>
              </a:r>
              <a:endParaRPr sz="1600" b="0" i="0" u="none" strike="noStrike" cap="none">
                <a:solidFill>
                  <a:schemeClr val="lt1"/>
                </a:solidFill>
                <a:highlight>
                  <a:srgbClr val="004992"/>
                </a:highlight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7"/>
          <p:cNvSpPr txBox="1">
            <a:spLocks noGrp="1"/>
          </p:cNvSpPr>
          <p:nvPr>
            <p:ph type="body" idx="1"/>
          </p:nvPr>
        </p:nvSpPr>
        <p:spPr>
          <a:xfrm>
            <a:off x="1267600" y="487525"/>
            <a:ext cx="6929700" cy="158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77500" lnSpcReduction="1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ru-RU" sz="310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3400" b="1">
                <a:latin typeface="Times New Roman"/>
                <a:ea typeface="Times New Roman"/>
                <a:cs typeface="Times New Roman"/>
                <a:sym typeface="Times New Roman"/>
              </a:rPr>
              <a:t>Новый подход к ведению контрольно-надзорной деятельности - приоритет профилактических мероприятий по отношению к контрольно-надзорным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9" name="Google Shape;189;p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10</a:t>
            </a:fld>
            <a:endParaRPr/>
          </a:p>
        </p:txBody>
      </p:sp>
      <p:sp>
        <p:nvSpPr>
          <p:cNvPr id="190" name="Google Shape;190;p7"/>
          <p:cNvSpPr txBox="1"/>
          <p:nvPr/>
        </p:nvSpPr>
        <p:spPr>
          <a:xfrm>
            <a:off x="1339300" y="2119138"/>
            <a:ext cx="6858000" cy="376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480"/>
              </a:spcBef>
              <a:spcAft>
                <a:spcPts val="0"/>
              </a:spcAft>
              <a:buNone/>
            </a:pPr>
            <a:r>
              <a:rPr lang="ru-RU" sz="3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т. е.</a:t>
            </a:r>
            <a:endParaRPr sz="3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ctr" rtl="0">
              <a:spcBef>
                <a:spcPts val="480"/>
              </a:spcBef>
              <a:spcAft>
                <a:spcPts val="0"/>
              </a:spcAft>
              <a:buNone/>
            </a:pPr>
            <a:endParaRPr sz="15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ctr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3100"/>
              <a:buFont typeface="Arial"/>
              <a:buNone/>
            </a:pPr>
            <a:r>
              <a:rPr lang="ru-RU" sz="17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деятельность контрольных (надзорных) органов, направлена </a:t>
            </a:r>
            <a:endParaRPr sz="17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ctr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3100"/>
              <a:buFont typeface="Arial"/>
              <a:buNone/>
            </a:pPr>
            <a:r>
              <a:rPr lang="ru-RU" sz="17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 предупреждение, выявление и пресечение нарушений обязательных требований</a:t>
            </a:r>
            <a:r>
              <a:rPr lang="ru-RU" sz="17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sz="17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ctr" rtl="0">
              <a:spcBef>
                <a:spcPts val="682"/>
              </a:spcBef>
              <a:spcAft>
                <a:spcPts val="0"/>
              </a:spcAft>
              <a:buClr>
                <a:schemeClr val="dk1"/>
              </a:buClr>
              <a:buSzPts val="3100"/>
              <a:buFont typeface="Arial"/>
              <a:buNone/>
            </a:pPr>
            <a:r>
              <a:rPr lang="ru-RU" sz="17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посредством профилактики нарушений обязательных требований, оценки соблюдения гражданами и организациями обязательных требований, выявления их нарушений, принятия предусмотренных законодательством Российской Федерации мер по пресечению выявленных нарушений обязательных требований, устранению их последствий и (или) восстановлению правового положения, существовавшего до возникновения таких нарушений</a:t>
            </a:r>
            <a:endParaRPr sz="17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9"/>
          <p:cNvSpPr txBox="1">
            <a:spLocks noGrp="1"/>
          </p:cNvSpPr>
          <p:nvPr>
            <p:ph type="title"/>
          </p:nvPr>
        </p:nvSpPr>
        <p:spPr>
          <a:xfrm>
            <a:off x="1287400" y="274650"/>
            <a:ext cx="6890400" cy="98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libri"/>
              <a:buNone/>
            </a:pPr>
            <a:r>
              <a:rPr lang="ru-RU" sz="3600" b="1"/>
              <a:t>ПРОФИЛАКТИКА</a:t>
            </a:r>
            <a:endParaRPr sz="3600" b="1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6" name="Google Shape;196;p9"/>
          <p:cNvSpPr txBox="1">
            <a:spLocks noGrp="1"/>
          </p:cNvSpPr>
          <p:nvPr>
            <p:ph type="body" idx="1"/>
          </p:nvPr>
        </p:nvSpPr>
        <p:spPr>
          <a:xfrm>
            <a:off x="617800" y="3555750"/>
            <a:ext cx="8229600" cy="323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-354330" algn="just" rtl="0">
              <a:lnSpc>
                <a:spcPct val="90000"/>
              </a:lnSpc>
              <a:spcBef>
                <a:spcPts val="304"/>
              </a:spcBef>
              <a:spcAft>
                <a:spcPts val="0"/>
              </a:spcAft>
              <a:buClr>
                <a:schemeClr val="dk1"/>
              </a:buClr>
              <a:buSzPts val="1700"/>
              <a:buChar char="•"/>
            </a:pPr>
            <a:r>
              <a:rPr lang="ru-RU" sz="1700" u="sng">
                <a:latin typeface="Arial"/>
                <a:ea typeface="Arial"/>
                <a:cs typeface="Arial"/>
                <a:sym typeface="Arial"/>
              </a:rPr>
              <a:t>Информирование</a:t>
            </a:r>
            <a:r>
              <a:rPr lang="ru-RU" sz="1700">
                <a:latin typeface="Arial"/>
                <a:ea typeface="Arial"/>
                <a:cs typeface="Arial"/>
                <a:sym typeface="Arial"/>
              </a:rPr>
              <a:t> осуществляется посредством размещения соответствующих сведений на официальном сайте Департамента в сети «Интернет»;</a:t>
            </a:r>
            <a:endParaRPr sz="1700"/>
          </a:p>
          <a:p>
            <a:pPr marL="342900" lvl="0" indent="-246380" algn="just" rtl="0">
              <a:lnSpc>
                <a:spcPct val="90000"/>
              </a:lnSpc>
              <a:spcBef>
                <a:spcPts val="304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endParaRPr sz="1700">
              <a:latin typeface="Arial"/>
              <a:ea typeface="Arial"/>
              <a:cs typeface="Arial"/>
              <a:sym typeface="Arial"/>
            </a:endParaRPr>
          </a:p>
          <a:p>
            <a:pPr marL="342900" lvl="0" indent="-354330" algn="just" rtl="0">
              <a:lnSpc>
                <a:spcPct val="90000"/>
              </a:lnSpc>
              <a:spcBef>
                <a:spcPts val="304"/>
              </a:spcBef>
              <a:spcAft>
                <a:spcPts val="0"/>
              </a:spcAft>
              <a:buClr>
                <a:schemeClr val="dk1"/>
              </a:buClr>
              <a:buSzPts val="1700"/>
              <a:buChar char="•"/>
            </a:pPr>
            <a:r>
              <a:rPr lang="ru-RU" sz="1700" u="sng">
                <a:latin typeface="Arial"/>
                <a:ea typeface="Arial"/>
                <a:cs typeface="Arial"/>
                <a:sym typeface="Arial"/>
              </a:rPr>
              <a:t>Обобщение правоприменительной практики</a:t>
            </a:r>
            <a:r>
              <a:rPr lang="ru-RU" sz="1700">
                <a:latin typeface="Arial"/>
                <a:ea typeface="Arial"/>
                <a:cs typeface="Arial"/>
                <a:sym typeface="Arial"/>
              </a:rPr>
              <a:t> – ежегодный </a:t>
            </a:r>
            <a:r>
              <a:rPr lang="ru-RU" sz="17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доклад о результатах обобщения правоприменительной практики по региональному государственному контролю;</a:t>
            </a:r>
            <a:endParaRPr sz="1700"/>
          </a:p>
          <a:p>
            <a:pPr marL="342900" lvl="0" indent="-246380" algn="just" rtl="0">
              <a:lnSpc>
                <a:spcPct val="90000"/>
              </a:lnSpc>
              <a:spcBef>
                <a:spcPts val="304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endParaRPr sz="17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lvl="0" indent="-354330" algn="just" rtl="0">
              <a:lnSpc>
                <a:spcPct val="90000"/>
              </a:lnSpc>
              <a:spcBef>
                <a:spcPts val="304"/>
              </a:spcBef>
              <a:spcAft>
                <a:spcPts val="0"/>
              </a:spcAft>
              <a:buClr>
                <a:srgbClr val="000000"/>
              </a:buClr>
              <a:buSzPts val="1700"/>
              <a:buChar char="•"/>
            </a:pPr>
            <a:r>
              <a:rPr lang="ru-RU" sz="1700" u="sng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Предостережение объявляется</a:t>
            </a:r>
            <a:r>
              <a:rPr lang="ru-RU" sz="17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в случае наличия у контрольного органа сведений о готовящихся нарушениях обязательных требований или признаках нарушений обязательных требований;</a:t>
            </a:r>
            <a:endParaRPr sz="1700"/>
          </a:p>
        </p:txBody>
      </p:sp>
      <p:sp>
        <p:nvSpPr>
          <p:cNvPr id="197" name="Google Shape;197;p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11</a:t>
            </a:fld>
            <a:endParaRPr/>
          </a:p>
        </p:txBody>
      </p:sp>
      <p:sp>
        <p:nvSpPr>
          <p:cNvPr id="198" name="Google Shape;198;p9"/>
          <p:cNvSpPr/>
          <p:nvPr/>
        </p:nvSpPr>
        <p:spPr>
          <a:xfrm>
            <a:off x="947325" y="1765075"/>
            <a:ext cx="1101175" cy="1663925"/>
          </a:xfrm>
          <a:prstGeom prst="flowChartProcess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/>
              <a:t>информирование</a:t>
            </a:r>
            <a:endParaRPr/>
          </a:p>
        </p:txBody>
      </p:sp>
      <p:sp>
        <p:nvSpPr>
          <p:cNvPr id="199" name="Google Shape;199;p9"/>
          <p:cNvSpPr/>
          <p:nvPr/>
        </p:nvSpPr>
        <p:spPr>
          <a:xfrm>
            <a:off x="2505975" y="1765075"/>
            <a:ext cx="1145700" cy="1663925"/>
          </a:xfrm>
          <a:prstGeom prst="flowChartProcess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/>
              <a:t>обобщение правоприменительной практики</a:t>
            </a:r>
            <a:endParaRPr/>
          </a:p>
        </p:txBody>
      </p:sp>
      <p:sp>
        <p:nvSpPr>
          <p:cNvPr id="200" name="Google Shape;200;p9"/>
          <p:cNvSpPr/>
          <p:nvPr/>
        </p:nvSpPr>
        <p:spPr>
          <a:xfrm>
            <a:off x="4021525" y="1765075"/>
            <a:ext cx="1406125" cy="1663925"/>
          </a:xfrm>
          <a:prstGeom prst="flowChartProcess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/>
              <a:t>объявление предостережения о недопустимости нарушения обязательных требований</a:t>
            </a:r>
            <a:endParaRPr/>
          </a:p>
        </p:txBody>
      </p:sp>
      <p:sp>
        <p:nvSpPr>
          <p:cNvPr id="201" name="Google Shape;201;p9"/>
          <p:cNvSpPr/>
          <p:nvPr/>
        </p:nvSpPr>
        <p:spPr>
          <a:xfrm>
            <a:off x="5988988" y="1765075"/>
            <a:ext cx="1004000" cy="1663925"/>
          </a:xfrm>
          <a:prstGeom prst="flowChartProcess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/>
              <a:t>консультирование</a:t>
            </a:r>
            <a:endParaRPr/>
          </a:p>
        </p:txBody>
      </p:sp>
      <p:sp>
        <p:nvSpPr>
          <p:cNvPr id="202" name="Google Shape;202;p9"/>
          <p:cNvSpPr/>
          <p:nvPr/>
        </p:nvSpPr>
        <p:spPr>
          <a:xfrm>
            <a:off x="7554350" y="1765075"/>
            <a:ext cx="1004000" cy="1663925"/>
          </a:xfrm>
          <a:prstGeom prst="flowChartProcess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/>
              <a:t>профилактический визит</a:t>
            </a:r>
            <a:endParaRPr/>
          </a:p>
        </p:txBody>
      </p:sp>
      <p:cxnSp>
        <p:nvCxnSpPr>
          <p:cNvPr id="203" name="Google Shape;203;p9"/>
          <p:cNvCxnSpPr>
            <a:endCxn id="198" idx="0"/>
          </p:cNvCxnSpPr>
          <p:nvPr/>
        </p:nvCxnSpPr>
        <p:spPr>
          <a:xfrm flipH="1">
            <a:off x="1497913" y="1052575"/>
            <a:ext cx="3190200" cy="7125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04" name="Google Shape;204;p9"/>
          <p:cNvCxnSpPr>
            <a:endCxn id="199" idx="0"/>
          </p:cNvCxnSpPr>
          <p:nvPr/>
        </p:nvCxnSpPr>
        <p:spPr>
          <a:xfrm flipH="1">
            <a:off x="3078825" y="1076875"/>
            <a:ext cx="1601100" cy="6882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05" name="Google Shape;205;p9"/>
          <p:cNvCxnSpPr/>
          <p:nvPr/>
        </p:nvCxnSpPr>
        <p:spPr>
          <a:xfrm>
            <a:off x="4683200" y="1060675"/>
            <a:ext cx="20400" cy="7044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06" name="Google Shape;206;p9"/>
          <p:cNvCxnSpPr/>
          <p:nvPr/>
        </p:nvCxnSpPr>
        <p:spPr>
          <a:xfrm>
            <a:off x="4683200" y="1060675"/>
            <a:ext cx="3068700" cy="6963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07" name="Google Shape;207;p9"/>
          <p:cNvCxnSpPr>
            <a:endCxn id="201" idx="0"/>
          </p:cNvCxnSpPr>
          <p:nvPr/>
        </p:nvCxnSpPr>
        <p:spPr>
          <a:xfrm>
            <a:off x="4671788" y="1060675"/>
            <a:ext cx="1819200" cy="7044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10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libri"/>
              <a:buNone/>
            </a:pPr>
            <a:r>
              <a:rPr lang="ru-RU" sz="3600" b="1"/>
              <a:t>ПРОФИЛАКТИКА</a:t>
            </a:r>
            <a:endParaRPr sz="3600" b="1"/>
          </a:p>
        </p:txBody>
      </p:sp>
      <p:sp>
        <p:nvSpPr>
          <p:cNvPr id="213" name="Google Shape;213;p10"/>
          <p:cNvSpPr txBox="1">
            <a:spLocks noGrp="1"/>
          </p:cNvSpPr>
          <p:nvPr>
            <p:ph type="body" idx="1"/>
          </p:nvPr>
        </p:nvSpPr>
        <p:spPr>
          <a:xfrm>
            <a:off x="940650" y="1592075"/>
            <a:ext cx="7262700" cy="449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336550" algn="just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Char char="●"/>
            </a:pPr>
            <a:r>
              <a:rPr lang="ru-RU" sz="1700" u="sng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Консультирование</a:t>
            </a:r>
            <a:r>
              <a:rPr lang="ru-RU" sz="17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поставщиков социальных услуг и их представителей осуществляется посредством телефонного разговора, по видео-конференц-связи, при личном обращении, во время профвизита по следующим вопросам, связанным с организацией и осуществлением регионального государственного контроля:</a:t>
            </a:r>
            <a:endParaRPr sz="17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899999" lvl="0" indent="-336549" algn="just" rtl="0">
              <a:spcBef>
                <a:spcPts val="304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Char char="➔"/>
            </a:pPr>
            <a:r>
              <a:rPr lang="ru-RU" sz="17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 порядке проведения контрольных мероприятий;</a:t>
            </a:r>
            <a:endParaRPr sz="1700"/>
          </a:p>
          <a:p>
            <a:pPr marL="899999" lvl="0" indent="-336549" algn="just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Char char="➔"/>
            </a:pPr>
            <a:r>
              <a:rPr lang="ru-RU" sz="17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 перечне актов, регулирующих осуществление регионального государственного контроля;</a:t>
            </a:r>
            <a:endParaRPr sz="1700"/>
          </a:p>
          <a:p>
            <a:pPr marL="899999" lvl="0" indent="-336549" algn="just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Char char="➔"/>
            </a:pPr>
            <a:r>
              <a:rPr lang="ru-RU" sz="17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 месте нахождения и графике работы контрольного органа;</a:t>
            </a:r>
            <a:endParaRPr sz="1700"/>
          </a:p>
          <a:p>
            <a:pPr marL="899999" lvl="0" indent="-336549" algn="just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Char char="➔"/>
            </a:pPr>
            <a:r>
              <a:rPr lang="ru-RU" sz="17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 периодичности проведения контрольных мероприятий;</a:t>
            </a:r>
            <a:endParaRPr sz="1700"/>
          </a:p>
          <a:p>
            <a:pPr marL="899999" lvl="0" indent="-336549" algn="just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Char char="➔"/>
            </a:pPr>
            <a:r>
              <a:rPr lang="ru-RU" sz="17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 порядке принятия решений по итогам контрольных мероприятий;</a:t>
            </a:r>
            <a:endParaRPr sz="1700"/>
          </a:p>
          <a:p>
            <a:pPr marL="899999" lvl="0" indent="-336549" algn="just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Char char="➔"/>
            </a:pPr>
            <a:r>
              <a:rPr lang="ru-RU" sz="17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 порядке обжалования решений контрольного органа, действий (бездействия) его должностных лиц.</a:t>
            </a:r>
            <a:endParaRPr sz="1700"/>
          </a:p>
        </p:txBody>
      </p:sp>
      <p:sp>
        <p:nvSpPr>
          <p:cNvPr id="214" name="Google Shape;214;p1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12</a:t>
            </a:fld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g1bd4ddc43ad_0_1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libri"/>
              <a:buNone/>
            </a:pPr>
            <a:r>
              <a:rPr lang="ru-RU" sz="3600" b="1"/>
              <a:t>ПРОФИЛАКТИКА</a:t>
            </a:r>
            <a:endParaRPr sz="3600" b="1"/>
          </a:p>
        </p:txBody>
      </p:sp>
      <p:sp>
        <p:nvSpPr>
          <p:cNvPr id="220" name="Google Shape;220;g1bd4ddc43ad_0_11"/>
          <p:cNvSpPr txBox="1">
            <a:spLocks noGrp="1"/>
          </p:cNvSpPr>
          <p:nvPr>
            <p:ph type="body" idx="1"/>
          </p:nvPr>
        </p:nvSpPr>
        <p:spPr>
          <a:xfrm>
            <a:off x="1246900" y="1227750"/>
            <a:ext cx="6922500" cy="512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just" rtl="0">
              <a:spcBef>
                <a:spcPts val="304"/>
              </a:spcBef>
              <a:spcAft>
                <a:spcPts val="0"/>
              </a:spcAft>
              <a:buNone/>
            </a:pPr>
            <a:r>
              <a:rPr lang="ru-RU" sz="1500" u="sng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Профилактический визит</a:t>
            </a:r>
            <a:r>
              <a:rPr lang="ru-RU" sz="15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проводится в форме профилактической беседы по месту осуществления деятельности контролируемого лица либо путем использования видео-конференц-связи.</a:t>
            </a:r>
            <a:endParaRPr sz="15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just" rtl="0">
              <a:spcBef>
                <a:spcPts val="304"/>
              </a:spcBef>
              <a:spcAft>
                <a:spcPts val="0"/>
              </a:spcAft>
              <a:buNone/>
            </a:pPr>
            <a:endParaRPr sz="15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just" rtl="0">
              <a:spcBef>
                <a:spcPts val="304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15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 ходе профилактического визита контролируемое лицо информируется об обязательных требованиях, предъявляемых к его деятельности либо к принадлежащим ему объектам контроля, их соответствии критериям риска, основаниях и о рекомендуемых способах снижения категории риска, а также о видах, содержании и об интенсивности контрольных (надзорных) мероприятий, проводимых в отношении объекта контроля исходя из его отнесения к соответствующей категории риска.</a:t>
            </a:r>
            <a:endParaRPr sz="15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just" rtl="0">
              <a:spcBef>
                <a:spcPts val="304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5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just" rtl="0">
              <a:spcBef>
                <a:spcPts val="304"/>
              </a:spcBef>
              <a:spcAft>
                <a:spcPts val="0"/>
              </a:spcAft>
              <a:buNone/>
            </a:pPr>
            <a:r>
              <a:rPr lang="ru-RU" sz="1500" u="sng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Обязательный профилактический визит</a:t>
            </a:r>
            <a:r>
              <a:rPr lang="ru-RU" sz="15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проводится в отношении:</a:t>
            </a:r>
            <a:endParaRPr sz="1500"/>
          </a:p>
          <a:p>
            <a:pPr marL="457200" lvl="0" indent="-323850" algn="just" rtl="0">
              <a:spcBef>
                <a:spcPts val="304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Char char="●"/>
            </a:pPr>
            <a:r>
              <a:rPr lang="ru-RU" sz="15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поставщиков социальных услуг, приступающих к осуществлению деятельности в сфере социального обслуживания;</a:t>
            </a:r>
            <a:endParaRPr sz="1500"/>
          </a:p>
          <a:p>
            <a:pPr marL="457200" lvl="0" indent="-323850" algn="just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Char char="●"/>
            </a:pPr>
            <a:r>
              <a:rPr lang="ru-RU" sz="15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объектов контроля, отнесенных к категориям высокого и значительного рисков.</a:t>
            </a:r>
            <a:endParaRPr sz="15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just" rtl="0">
              <a:spcBef>
                <a:spcPts val="304"/>
              </a:spcBef>
              <a:spcAft>
                <a:spcPts val="0"/>
              </a:spcAft>
              <a:buNone/>
            </a:pPr>
            <a:endParaRPr sz="15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just" rtl="0">
              <a:spcBef>
                <a:spcPts val="304"/>
              </a:spcBef>
              <a:spcAft>
                <a:spcPts val="0"/>
              </a:spcAft>
              <a:buNone/>
            </a:pPr>
            <a:r>
              <a:rPr lang="ru-RU" sz="15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Срок проведения профилактического визита не может превышать один рабочий день.</a:t>
            </a:r>
            <a:endParaRPr sz="1500"/>
          </a:p>
        </p:txBody>
      </p:sp>
      <p:sp>
        <p:nvSpPr>
          <p:cNvPr id="221" name="Google Shape;221;g1bd4ddc43ad_0_1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13</a:t>
            </a:fld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18"/>
          <p:cNvSpPr txBox="1">
            <a:spLocks noGrp="1"/>
          </p:cNvSpPr>
          <p:nvPr>
            <p:ph type="title"/>
          </p:nvPr>
        </p:nvSpPr>
        <p:spPr>
          <a:xfrm>
            <a:off x="457200" y="274650"/>
            <a:ext cx="8229600" cy="68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100000"/>
              <a:buFont typeface="Arial"/>
              <a:buNone/>
            </a:pPr>
            <a:r>
              <a:rPr lang="ru-RU" b="1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/>
            </a:r>
            <a:br>
              <a:rPr lang="ru-RU" b="1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ru-RU" b="1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ОТВЕТСТВЕННОСТЬ!</a:t>
            </a:r>
            <a:r>
              <a:rPr lang="ru-RU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br>
              <a:rPr lang="ru-RU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</a:br>
            <a:endParaRPr/>
          </a:p>
        </p:txBody>
      </p:sp>
      <p:sp>
        <p:nvSpPr>
          <p:cNvPr id="227" name="Google Shape;227;p18"/>
          <p:cNvSpPr txBox="1">
            <a:spLocks noGrp="1"/>
          </p:cNvSpPr>
          <p:nvPr>
            <p:ph type="body" idx="1"/>
          </p:nvPr>
        </p:nvSpPr>
        <p:spPr>
          <a:xfrm>
            <a:off x="489600" y="992925"/>
            <a:ext cx="8229600" cy="586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330200" algn="just" rtl="0">
              <a:spcBef>
                <a:spcPts val="0"/>
              </a:spcBef>
              <a:spcAft>
                <a:spcPts val="0"/>
              </a:spcAft>
              <a:buSzPts val="1600"/>
              <a:buFont typeface="Arial"/>
              <a:buChar char="●"/>
            </a:pPr>
            <a:r>
              <a:rPr lang="ru-RU" sz="1600">
                <a:latin typeface="Arial"/>
                <a:ea typeface="Arial"/>
                <a:cs typeface="Arial"/>
                <a:sym typeface="Arial"/>
              </a:rPr>
              <a:t>За нарушение обязательных требований в сфере социального обслуживания, в случае выявления при проведении проверки поставщиков социальных услуг нарушений обязательных требований в сфере социального обслуживания, должностные лица Департамента обязаны выдать предписание об устранении выявленных нарушений.</a:t>
            </a:r>
            <a:endParaRPr sz="1600">
              <a:latin typeface="Arial"/>
              <a:ea typeface="Arial"/>
              <a:cs typeface="Arial"/>
              <a:sym typeface="Arial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000">
              <a:latin typeface="Arial"/>
              <a:ea typeface="Arial"/>
              <a:cs typeface="Arial"/>
              <a:sym typeface="Arial"/>
            </a:endParaRPr>
          </a:p>
          <a:p>
            <a:pPr marL="457200" lvl="0" indent="-330200" algn="just" rtl="0">
              <a:spcBef>
                <a:spcPts val="304"/>
              </a:spcBef>
              <a:spcAft>
                <a:spcPts val="0"/>
              </a:spcAft>
              <a:buSzPts val="1600"/>
              <a:buFont typeface="Arial"/>
              <a:buChar char="●"/>
            </a:pPr>
            <a:r>
              <a:rPr lang="ru-RU" sz="1600">
                <a:latin typeface="Arial"/>
                <a:ea typeface="Arial"/>
                <a:cs typeface="Arial"/>
                <a:sym typeface="Arial"/>
              </a:rPr>
              <a:t>Неисполнение предписания в установленный срок влечет ответственность, предусмотренную частью 1 статьи </a:t>
            </a:r>
            <a:r>
              <a:rPr lang="ru-RU" sz="16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19.5 Кодекса Российской Федерации об административных правонарушениях</a:t>
            </a:r>
            <a:r>
              <a:rPr lang="ru-RU" sz="1600">
                <a:latin typeface="Arial"/>
                <a:ea typeface="Arial"/>
                <a:cs typeface="Arial"/>
                <a:sym typeface="Arial"/>
              </a:rPr>
              <a:t>.</a:t>
            </a:r>
            <a:endParaRPr sz="1600">
              <a:latin typeface="Arial"/>
              <a:ea typeface="Arial"/>
              <a:cs typeface="Arial"/>
              <a:sym typeface="Arial"/>
            </a:endParaRPr>
          </a:p>
          <a:p>
            <a:pPr marL="0" lvl="0" indent="0" algn="just" rtl="0">
              <a:spcBef>
                <a:spcPts val="304"/>
              </a:spcBef>
              <a:spcAft>
                <a:spcPts val="0"/>
              </a:spcAft>
              <a:buNone/>
            </a:pPr>
            <a:endParaRPr sz="1000">
              <a:latin typeface="Arial"/>
              <a:ea typeface="Arial"/>
              <a:cs typeface="Arial"/>
              <a:sym typeface="Arial"/>
            </a:endParaRPr>
          </a:p>
          <a:p>
            <a:pPr marL="457200" lvl="0" indent="-330200" algn="just" rtl="0">
              <a:spcBef>
                <a:spcPts val="304"/>
              </a:spcBef>
              <a:spcAft>
                <a:spcPts val="0"/>
              </a:spcAft>
              <a:buSzPts val="1600"/>
              <a:buFont typeface="Arial"/>
              <a:buChar char="●"/>
            </a:pPr>
            <a:r>
              <a:rPr lang="ru-RU" sz="1600">
                <a:latin typeface="Arial"/>
                <a:ea typeface="Arial"/>
                <a:cs typeface="Arial"/>
                <a:sym typeface="Arial"/>
              </a:rPr>
              <a:t>В соответствии со статьей 16 Федерального закона от 24 ноября 1995 года №181-ФЗ «О социальной защите инвалидов в Российской Федерации»  поставщики социальных услуг за уклонение от исполнения предусмотренных настоящим Федеральным законом, другими федеральными законами и иными нормативными правовыми актами требований к созданию условий инвалидам для беспрепятственного доступа к объектам инженерной, транспортной и социальной инфраструктур, несут административную ответственность в соответствии с </a:t>
            </a:r>
            <a:r>
              <a:rPr lang="ru-RU" sz="16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4"/>
              </a:rPr>
              <a:t>законодательством</a:t>
            </a:r>
            <a:r>
              <a:rPr lang="ru-RU" sz="1600">
                <a:latin typeface="Arial"/>
                <a:ea typeface="Arial"/>
                <a:cs typeface="Arial"/>
                <a:sym typeface="Arial"/>
              </a:rPr>
              <a:t> Российской Федерации.</a:t>
            </a:r>
            <a:endParaRPr sz="1600">
              <a:latin typeface="Arial"/>
              <a:ea typeface="Arial"/>
              <a:cs typeface="Arial"/>
              <a:sym typeface="Arial"/>
            </a:endParaRPr>
          </a:p>
          <a:p>
            <a:pPr marL="0" lvl="0" indent="0" algn="just" rtl="0">
              <a:spcBef>
                <a:spcPts val="304"/>
              </a:spcBef>
              <a:spcAft>
                <a:spcPts val="0"/>
              </a:spcAft>
              <a:buNone/>
            </a:pPr>
            <a:endParaRPr sz="1000">
              <a:latin typeface="Arial"/>
              <a:ea typeface="Arial"/>
              <a:cs typeface="Arial"/>
              <a:sym typeface="Arial"/>
            </a:endParaRPr>
          </a:p>
          <a:p>
            <a:pPr marL="457200" lvl="0" indent="-330200" algn="just" rtl="0">
              <a:spcBef>
                <a:spcPts val="304"/>
              </a:spcBef>
              <a:spcAft>
                <a:spcPts val="0"/>
              </a:spcAft>
              <a:buSzPts val="1600"/>
              <a:buFont typeface="Arial"/>
              <a:buChar char="●"/>
            </a:pPr>
            <a:r>
              <a:rPr lang="ru-RU" sz="1600">
                <a:latin typeface="Arial"/>
                <a:ea typeface="Arial"/>
                <a:cs typeface="Arial"/>
                <a:sym typeface="Arial"/>
              </a:rPr>
              <a:t>Уклонение от исполнения требований к обеспечению условий доступности для инвалидов объектов социальной инженерной и транспортной инфраструктур и  предоставляемых услуг влечет наложение административного штрафа, предусмотренного ст. 9.13 Кодекса Российской Федерации об административных правонарушениях.</a:t>
            </a:r>
            <a:endParaRPr sz="1600"/>
          </a:p>
        </p:txBody>
      </p:sp>
      <p:sp>
        <p:nvSpPr>
          <p:cNvPr id="228" name="Google Shape;228;p1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14</a:t>
            </a:fld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15"/>
          <p:cNvSpPr txBox="1">
            <a:spLocks noGrp="1"/>
          </p:cNvSpPr>
          <p:nvPr>
            <p:ph type="body" idx="1"/>
          </p:nvPr>
        </p:nvSpPr>
        <p:spPr>
          <a:xfrm>
            <a:off x="898750" y="1448325"/>
            <a:ext cx="7562400" cy="506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0" algn="just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None/>
            </a:pPr>
            <a:r>
              <a:rPr lang="ru-RU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Обжаловать решения, а также действия или бездействие</a:t>
            </a:r>
            <a:r>
              <a:rPr lang="ru-RU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должностных лиц в суде возможно только после прохождения процедуры обязательного досудебного обжалования.</a:t>
            </a: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lvl="0" indent="0" algn="just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None/>
            </a:pP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lvl="0" indent="0" algn="just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None/>
            </a:pPr>
            <a:r>
              <a:rPr lang="ru-RU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Досудебное обжалование решений контрольного органа, действий (бездействия) его должностных лиц осуществляется в соответствии с положениями Федерального закона № 248-ФЗ.</a:t>
            </a: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lvl="0" indent="0" algn="just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None/>
            </a:pP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lvl="0" indent="0" algn="just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None/>
            </a:pPr>
            <a:r>
              <a:rPr lang="ru-RU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	Жалоба на решение контрольного органа, действия (бездействие) его должностных лиц рассматривается руководителем данного контрольного органа, в его отсутствие – заместителем руководителя.</a:t>
            </a: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lvl="0" indent="0" algn="just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None/>
            </a:pP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lvl="0" indent="0" algn="just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None/>
            </a:pPr>
            <a:r>
              <a:rPr lang="ru-RU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	Жалоба на действия (бездействие) руководителя (заместителя руководителя) контрольного органа рассматривается заместителем Губернатора Томской области по социальной политике.</a:t>
            </a:r>
            <a:endParaRPr sz="1800"/>
          </a:p>
        </p:txBody>
      </p:sp>
      <p:sp>
        <p:nvSpPr>
          <p:cNvPr id="234" name="Google Shape;234;p1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15</a:t>
            </a:fld>
            <a:endParaRPr/>
          </a:p>
        </p:txBody>
      </p:sp>
      <p:sp>
        <p:nvSpPr>
          <p:cNvPr id="235" name="Google Shape;235;p15"/>
          <p:cNvSpPr txBox="1"/>
          <p:nvPr/>
        </p:nvSpPr>
        <p:spPr>
          <a:xfrm>
            <a:off x="1276650" y="153850"/>
            <a:ext cx="6590700" cy="116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lang="ru-RU" sz="3200">
                <a:solidFill>
                  <a:schemeClr val="dk1"/>
                </a:solidFill>
              </a:rPr>
              <a:t>Досудебный порядок подачи жалобы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8"/>
          <p:cNvSpPr/>
          <p:nvPr/>
        </p:nvSpPr>
        <p:spPr>
          <a:xfrm>
            <a:off x="2857488" y="214290"/>
            <a:ext cx="3920304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ru-RU" sz="18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ДОКЛАД</a:t>
            </a: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 правоприменительной практике</a:t>
            </a: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1" name="Google Shape;241;p8"/>
          <p:cNvSpPr/>
          <p:nvPr/>
        </p:nvSpPr>
        <p:spPr>
          <a:xfrm>
            <a:off x="1331640" y="1575376"/>
            <a:ext cx="6742532" cy="20621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b="1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Перечень правовых актов и их отдельных частей (положений), содержащих обязательные требования, соблюдение которых оценивается при проведении мероприятий по осуществлению регионального государственного контроля (надзора) в сфере социального обслуживания в отношении несовершеннолетних граждан, и порядок его ведения утверждены распоряжением Департамента по вопросам семьи и детей Томской области  от 19.01.2018 № 24-р (с учетом изменений от 28.10.2021 № 519-р). </a:t>
            </a:r>
            <a:endParaRPr sz="1600" b="1" i="0" u="none" strike="noStrike" cap="none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2" name="Google Shape;242;p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16</a:t>
            </a:fld>
            <a:endParaRPr/>
          </a:p>
        </p:txBody>
      </p:sp>
      <p:sp>
        <p:nvSpPr>
          <p:cNvPr id="243" name="Google Shape;243;p8"/>
          <p:cNvSpPr/>
          <p:nvPr/>
        </p:nvSpPr>
        <p:spPr>
          <a:xfrm>
            <a:off x="1467773" y="3933056"/>
            <a:ext cx="6696744" cy="17543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Размещение нормативно-правовых актов на сайте Департамента по вопросам семьи и детей Томской области по адресу</a:t>
            </a:r>
            <a:r>
              <a:rPr lang="ru-RU" sz="1800" b="0" i="0" u="none" strike="noStrike" cap="none">
                <a:solidFill>
                  <a:srgbClr val="7030A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endParaRPr/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1" i="0" u="sng" strike="noStrike" cap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https://depsd.tomsk.gov.ru/regionalnyj-gosudarstvennyj-kontrol-v-sfere-sotsialnogo-obsluzhivanija</a:t>
            </a:r>
            <a:r>
              <a:rPr lang="ru-RU" sz="1800" b="1" i="0" u="none" strike="noStrike" cap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(вкладка «Перечень актов, содержащих обязательные требования»)</a:t>
            </a:r>
            <a:endParaRPr sz="18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20"/>
          <p:cNvSpPr/>
          <p:nvPr/>
        </p:nvSpPr>
        <p:spPr>
          <a:xfrm>
            <a:off x="1303575" y="1433125"/>
            <a:ext cx="6874200" cy="3805500"/>
          </a:xfrm>
          <a:prstGeom prst="rect">
            <a:avLst/>
          </a:prstGeom>
          <a:solidFill>
            <a:srgbClr val="B6DDE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9" name="Google Shape;249;p20"/>
          <p:cNvSpPr txBox="1">
            <a:spLocks noGrp="1"/>
          </p:cNvSpPr>
          <p:nvPr>
            <p:ph type="ctrTitle"/>
          </p:nvPr>
        </p:nvSpPr>
        <p:spPr>
          <a:xfrm>
            <a:off x="1303500" y="500050"/>
            <a:ext cx="6874200" cy="10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</a:pPr>
            <a:r>
              <a:rPr lang="ru-RU" sz="1400" b="1">
                <a:latin typeface="Times New Roman"/>
                <a:ea typeface="Times New Roman"/>
                <a:cs typeface="Times New Roman"/>
                <a:sym typeface="Times New Roman"/>
              </a:rPr>
              <a:t>ПУБЛИЧНОЕ  МЕРОПРИЯТИЕ- ВЕБИНАР</a:t>
            </a:r>
            <a:br>
              <a:rPr lang="ru-RU" sz="1400" b="1">
                <a:latin typeface="Times New Roman"/>
                <a:ea typeface="Times New Roman"/>
                <a:cs typeface="Times New Roman"/>
                <a:sym typeface="Times New Roman"/>
              </a:rPr>
            </a:br>
            <a:endParaRPr sz="1600" b="1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0" name="Google Shape;250;p20"/>
          <p:cNvSpPr txBox="1">
            <a:spLocks noGrp="1"/>
          </p:cNvSpPr>
          <p:nvPr>
            <p:ph type="subTitle" idx="1"/>
          </p:nvPr>
        </p:nvSpPr>
        <p:spPr>
          <a:xfrm>
            <a:off x="1428728" y="6072206"/>
            <a:ext cx="6486548" cy="571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r>
              <a:rPr lang="ru-RU"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21 декабря 2022  год</a:t>
            </a:r>
            <a:endParaRPr sz="1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1" name="Google Shape;251;p20"/>
          <p:cNvSpPr txBox="1"/>
          <p:nvPr/>
        </p:nvSpPr>
        <p:spPr>
          <a:xfrm>
            <a:off x="1643050" y="1500175"/>
            <a:ext cx="6286500" cy="37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 b="1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Департамент по вопросам семьи и детей Томской области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800" b="1" i="0" u="none" strike="noStrike" cap="none">
              <a:solidFill>
                <a:srgbClr val="7030A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 b="1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Юридический адрес: </a:t>
            </a:r>
            <a:r>
              <a:rPr lang="ru-RU"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634050, г. Томск,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ул. Тверская, 74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Телефон/факс: </a:t>
            </a:r>
            <a:r>
              <a:rPr lang="ru-RU"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+7(3822) 713 998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Сайт: https://depsd.tomsk.gov.ru/</a:t>
            </a:r>
            <a:endParaRPr sz="20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Е-mail: dep-sem@tomsk.gov.ru</a:t>
            </a:r>
            <a:endParaRPr sz="20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2" name="Google Shape;252;p2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17</a:t>
            </a:fld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1567</TotalTime>
  <Words>1652</Words>
  <Application>Microsoft Office PowerPoint</Application>
  <PresentationFormat>Экран (4:3)</PresentationFormat>
  <Paragraphs>142</Paragraphs>
  <Slides>17</Slides>
  <Notes>17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ПУБЛИЧНОЕ  МЕРОПРИЯТИЕ- ВЕБИНАР  Департамент по вопросам семьи и детей Томской области</vt:lpstr>
      <vt:lpstr>ДОКЛАД по правоприменительной практике </vt:lpstr>
      <vt:lpstr>Презентация PowerPoint</vt:lpstr>
      <vt:lpstr>Презентация PowerPoint</vt:lpstr>
      <vt:lpstr>Презентация PowerPoint</vt:lpstr>
      <vt:lpstr>Презентация PowerPoint</vt:lpstr>
      <vt:lpstr>Мораторий на проверки</vt:lpstr>
      <vt:lpstr>Особенности организации и осуществления государственного контроля (надзора), муниципального контроля</vt:lpstr>
      <vt:lpstr>Особенности организации и осуществления государственного контроля (надзора), муниципального контроля</vt:lpstr>
      <vt:lpstr>Презентация PowerPoint</vt:lpstr>
      <vt:lpstr>ПРОФИЛАКТИКА</vt:lpstr>
      <vt:lpstr>ПРОФИЛАКТИКА</vt:lpstr>
      <vt:lpstr>ПРОФИЛАКТИКА</vt:lpstr>
      <vt:lpstr> ОТВЕТСТВЕННОСТЬ!  </vt:lpstr>
      <vt:lpstr>Презентация PowerPoint</vt:lpstr>
      <vt:lpstr>Презентация PowerPoint</vt:lpstr>
      <vt:lpstr>ПУБЛИЧНОЕ  МЕРОПРИЯТИЕ- ВЕБИНАР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ПУБЛИЧНОЕ  МЕРОПРИЯТИЕ- ВЕБИНАР  Департамент по вопросам семьи и детей Томской области</dc:title>
  <dc:creator>Шеина Лариса Владиславовна</dc:creator>
  <cp:lastModifiedBy>Ирина Владимировна Шендель</cp:lastModifiedBy>
  <cp:revision>1</cp:revision>
  <dcterms:created xsi:type="dcterms:W3CDTF">2018-11-29T04:31:37Z</dcterms:created>
  <dcterms:modified xsi:type="dcterms:W3CDTF">2022-12-21T06:53:42Z</dcterms:modified>
</cp:coreProperties>
</file>