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48" r:id="rId1"/>
  </p:sldMasterIdLst>
  <p:notesMasterIdLst>
    <p:notesMasterId r:id="rId10"/>
  </p:notesMasterIdLst>
  <p:sldIdLst>
    <p:sldId id="256" r:id="rId2"/>
    <p:sldId id="297" r:id="rId3"/>
    <p:sldId id="296" r:id="rId4"/>
    <p:sldId id="295" r:id="rId5"/>
    <p:sldId id="298" r:id="rId6"/>
    <p:sldId id="299" r:id="rId7"/>
    <p:sldId id="300" r:id="rId8"/>
    <p:sldId id="29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20" autoAdjust="0"/>
    <p:restoredTop sz="94660"/>
  </p:normalViewPr>
  <p:slideViewPr>
    <p:cSldViewPr>
      <p:cViewPr varScale="1">
        <p:scale>
          <a:sx n="122" d="100"/>
          <a:sy n="122" d="100"/>
        </p:scale>
        <p:origin x="-141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E57EC0-9181-49D0-8ECF-644B7A4BFBFD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9A0A46-9126-44C5-9525-515B4100F4E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18753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EA1B2-52D9-4B46-A21B-F08A7CA8AFB4}" type="datetime1">
              <a:rPr lang="ru-RU" smtClean="0"/>
              <a:pPr/>
              <a:t>02.12.2021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49C41-145E-42CC-97E5-3056631C3FF2}" type="datetime1">
              <a:rPr lang="ru-RU" smtClean="0"/>
              <a:pPr/>
              <a:t>02.12.2021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5F49A-2AEF-4A1F-9B0C-9D632269109A}" type="datetime1">
              <a:rPr lang="ru-RU" smtClean="0"/>
              <a:pPr/>
              <a:t>02.12.2021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3ECDA-2F06-4A0D-ABB2-84A1D32EEAFA}" type="datetime1">
              <a:rPr lang="ru-RU" smtClean="0"/>
              <a:pPr/>
              <a:t>02.12.2021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FFDA-6927-46BE-B9B4-0A1C96152186}" type="datetime1">
              <a:rPr lang="ru-RU" smtClean="0"/>
              <a:pPr/>
              <a:t>02.12.2021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E2D2E-FAE9-440C-ADD0-B19E7AB82F88}" type="datetime1">
              <a:rPr lang="ru-RU" smtClean="0"/>
              <a:pPr/>
              <a:t>02.12.2021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F2411-D878-4D22-8565-37F43DB1DAB8}" type="datetime1">
              <a:rPr lang="ru-RU" smtClean="0"/>
              <a:pPr/>
              <a:t>02.12.2021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B0510-1EF2-4BEF-B332-89E0D6BDD74F}" type="datetime1">
              <a:rPr lang="ru-RU" smtClean="0"/>
              <a:pPr/>
              <a:t>02.12.2021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559F9-6F8F-42FC-B55C-EDE0917D0148}" type="datetime1">
              <a:rPr lang="ru-RU" smtClean="0"/>
              <a:pPr/>
              <a:t>02.12.2021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A3B2-3215-499D-B211-1B0BE6EFD2AE}" type="datetime1">
              <a:rPr lang="ru-RU" smtClean="0"/>
              <a:pPr/>
              <a:t>02.12.2021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CB37D-8324-473D-AE13-2FBE96476F2F}" type="datetime1">
              <a:rPr lang="ru-RU" smtClean="0"/>
              <a:pPr/>
              <a:t>02.12.2021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046814-3038-4CCA-B158-B3FE0BAA3642}" type="datetime1">
              <a:rPr lang="ru-RU" smtClean="0"/>
              <a:pPr/>
              <a:t>02.12.2021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consultantplus://offline/ref=1D68584482162B61F584347B8E3C58A422B5B4EC822721DACEC5AEA81429000372A7D75F01235F4B61A4A82DJ5t9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250988" y="5589240"/>
            <a:ext cx="6858048" cy="50405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357166"/>
            <a:ext cx="7772400" cy="1000132"/>
          </a:xfrm>
        </p:spPr>
        <p:txBody>
          <a:bodyPr>
            <a:norm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ПУБЛИЧНОЕ  МЕРОПРИЯТИЕ- ВЕБИНАР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Департамент по вопросам семьи и детей Томской области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728" y="6072206"/>
            <a:ext cx="6486548" cy="57150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endParaRPr lang="ru-RU" sz="125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1187624" y="2367463"/>
            <a:ext cx="698477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Организация обеспечения доступности для инвалидов социальных объектов и услуг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1547664" y="5301208"/>
            <a:ext cx="6643734" cy="7920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Смышляева Ирина Михайловна,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консультант комитета по организации предоставления услуг</a:t>
            </a:r>
            <a:endParaRPr kumimoji="0" lang="ru-RU" sz="160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60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Департамента по вопросам семьи и детей Томской области</a:t>
            </a:r>
            <a:endParaRPr kumimoji="0" lang="ru-RU" sz="160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</a:t>
            </a:fld>
            <a:endParaRPr lang="ru-RU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3347864" y="5301208"/>
            <a:ext cx="2786082" cy="1588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450000" algn="just"/>
            <a:r>
              <a:rPr lang="ru-RU" sz="2600" b="1" dirty="0">
                <a:latin typeface="PT Astra Serif" pitchFamily="18" charset="-52"/>
                <a:ea typeface="PT Astra Serif" pitchFamily="18" charset="-52"/>
              </a:rPr>
              <a:t>Основным</a:t>
            </a:r>
            <a:r>
              <a:rPr lang="ru-RU" sz="2600" dirty="0">
                <a:latin typeface="PT Astra Serif" pitchFamily="18" charset="-52"/>
                <a:ea typeface="PT Astra Serif" pitchFamily="18" charset="-52"/>
              </a:rPr>
              <a:t> международным </a:t>
            </a:r>
            <a:r>
              <a:rPr lang="ru-RU" sz="2600" b="1" dirty="0">
                <a:latin typeface="PT Astra Serif" pitchFamily="18" charset="-52"/>
                <a:ea typeface="PT Astra Serif" pitchFamily="18" charset="-52"/>
              </a:rPr>
              <a:t>документом</a:t>
            </a:r>
            <a:r>
              <a:rPr lang="ru-RU" sz="2600" dirty="0">
                <a:latin typeface="PT Astra Serif" pitchFamily="18" charset="-52"/>
                <a:ea typeface="PT Astra Serif" pitchFamily="18" charset="-52"/>
              </a:rPr>
              <a:t>, устанавливающим права инвалидов во всем мире, является </a:t>
            </a:r>
            <a:r>
              <a:rPr lang="ru-RU" sz="2600" b="1" dirty="0">
                <a:latin typeface="PT Astra Serif" pitchFamily="18" charset="-52"/>
                <a:ea typeface="PT Astra Serif" pitchFamily="18" charset="-52"/>
              </a:rPr>
              <a:t>Конвенция о правах инвалидов, принятая Генеральной Ассамблеей ООН 13 декабря 2006г. </a:t>
            </a:r>
            <a:r>
              <a:rPr lang="ru-RU" sz="2600" dirty="0">
                <a:latin typeface="PT Astra Serif" pitchFamily="18" charset="-52"/>
                <a:ea typeface="PT Astra Serif" pitchFamily="18" charset="-52"/>
              </a:rPr>
              <a:t>	</a:t>
            </a:r>
          </a:p>
          <a:p>
            <a:pPr indent="450000" algn="just"/>
            <a:r>
              <a:rPr lang="ru-RU" sz="2600" dirty="0">
                <a:latin typeface="PT Astra Serif" pitchFamily="18" charset="-52"/>
                <a:ea typeface="PT Astra Serif" pitchFamily="18" charset="-52"/>
              </a:rPr>
              <a:t>Данная Конвенция после ратификации ее Российской Федерацией 25 сентября 2012 г. в соответствии со статьей 15 Конституции РФ стала частью российского законодательства.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47749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Autofit/>
          </a:bodyPr>
          <a:lstStyle/>
          <a:p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/>
              <a:t>Целью </a:t>
            </a:r>
            <a:r>
              <a:rPr lang="ru-RU" sz="2000" b="1" dirty="0"/>
              <a:t>реализации </a:t>
            </a:r>
            <a:r>
              <a:rPr lang="ru-RU" sz="2000" b="1" dirty="0" smtClean="0"/>
              <a:t>документов </a:t>
            </a:r>
            <a:r>
              <a:rPr lang="ru-RU" sz="2000" b="1" dirty="0"/>
              <a:t>является обеспечение полного и равного осуществления всеми инвалидами всех прав человека и основных свобод, а также в поощрении уважения присущего им достоинства.</a:t>
            </a:r>
            <a:br>
              <a:rPr lang="ru-RU" sz="2000" b="1" dirty="0"/>
            </a:b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lvl="0" indent="450000" algn="just"/>
            <a:r>
              <a:rPr lang="ru-RU" b="1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Нормативные правовые акты, регулирующие обеспечение доступности для инвалидов объектов и услуг:</a:t>
            </a:r>
          </a:p>
          <a:p>
            <a:pPr indent="449580" algn="just">
              <a:spcAft>
                <a:spcPts val="0"/>
              </a:spcAft>
            </a:pPr>
            <a:r>
              <a:rPr lang="ru-RU" dirty="0">
                <a:latin typeface="PT Astra Serif" pitchFamily="18" charset="-52"/>
                <a:ea typeface="PT Astra Serif" pitchFamily="18" charset="-52"/>
              </a:rPr>
              <a:t>Федеральный закон «О социальной защите инвалидов в Российской Федерации» от 24.11.1995 № 181-ФЗ,</a:t>
            </a:r>
          </a:p>
          <a:p>
            <a:pPr indent="449580" algn="just">
              <a:spcAft>
                <a:spcPts val="0"/>
              </a:spcAft>
            </a:pPr>
            <a:r>
              <a:rPr lang="ru-RU" dirty="0">
                <a:latin typeface="PT Astra Serif" pitchFamily="18" charset="-52"/>
                <a:ea typeface="PT Astra Serif" pitchFamily="18" charset="-52"/>
              </a:rPr>
              <a:t>Кодекс об административных правонарушениях в Российской Федерации (в редакции федерального закона от 18.07.2019 № 180-ФЗ),</a:t>
            </a:r>
          </a:p>
          <a:p>
            <a:pPr indent="449580" algn="just">
              <a:spcAft>
                <a:spcPts val="0"/>
              </a:spcAft>
            </a:pPr>
            <a:r>
              <a:rPr lang="ru-RU" dirty="0">
                <a:latin typeface="PT Astra Serif" pitchFamily="18" charset="-52"/>
                <a:ea typeface="PT Astra Serif" pitchFamily="18" charset="-52"/>
              </a:rPr>
              <a:t>Федеральный закон «Технический регламент о безопасности зданий и сооружений» от 30.12.2009 № 384-ФЗ,</a:t>
            </a:r>
          </a:p>
          <a:p>
            <a:pPr indent="449580" algn="just">
              <a:spcAft>
                <a:spcPts val="0"/>
              </a:spcAft>
            </a:pPr>
            <a:r>
              <a:rPr lang="ru-RU" dirty="0">
                <a:latin typeface="PT Astra Serif" pitchFamily="18" charset="-52"/>
                <a:ea typeface="PT Astra Serif" pitchFamily="18" charset="-52"/>
              </a:rPr>
              <a:t>Постановление Правительства РФ от 28.05.2021 № 815 «Об утверждении перечня национальных стандартов и сводов правил (частей таких стандартов и сводов правил), в результате применения которых на обязательной основе обеспечивается соблюдение требований Федерального закона «Технический регламент о безопасности зданий и сооружений», и о признании утратившим силу постановления Правительства Российской Федерации от 04.07.2020 № 985,</a:t>
            </a:r>
          </a:p>
          <a:p>
            <a:pPr indent="449580" algn="just">
              <a:spcAft>
                <a:spcPts val="0"/>
              </a:spcAft>
            </a:pPr>
            <a:r>
              <a:rPr lang="ru-RU" dirty="0">
                <a:latin typeface="PT Astra Serif" pitchFamily="18" charset="-52"/>
                <a:ea typeface="PT Astra Serif" pitchFamily="18" charset="-52"/>
              </a:rPr>
              <a:t>Приказ Министерства труда и социальной защиты Российской Федерации от 30.07.2015 № 527н «Об утверждении порядка обеспечения условий доступности для инвалидов объектов и предоставляемых услуг в сфере труда, занятости и социальной защиты населения, а также оказания им при этом необходимой помощи (Порядок вступил в силу 01 января 2016 года),</a:t>
            </a:r>
          </a:p>
          <a:p>
            <a:pPr indent="449580" algn="just">
              <a:spcAft>
                <a:spcPts val="0"/>
              </a:spcAft>
            </a:pPr>
            <a:r>
              <a:rPr lang="ru-RU" dirty="0">
                <a:solidFill>
                  <a:srgbClr val="0000FF"/>
                </a:solidFill>
                <a:latin typeface="PT Astra Serif" pitchFamily="18" charset="-52"/>
                <a:ea typeface="PT Astra Serif" pitchFamily="18" charset="-52"/>
                <a:hlinkClick r:id="rId2"/>
              </a:rPr>
              <a:t>Свод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 правил СП 59.13330.2020 «СНиП 35-01-2001 «Доступность зданий и сооружений для маломобильных групп населения», утвержденный приказом Минстроя России от 14.11.2016 № 798/</a:t>
            </a:r>
            <a:r>
              <a:rPr lang="ru-RU" dirty="0" err="1">
                <a:latin typeface="PT Astra Serif" pitchFamily="18" charset="-52"/>
                <a:ea typeface="PT Astra Serif" pitchFamily="18" charset="-52"/>
              </a:rPr>
              <a:t>пр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 (вместо СП 59.13330.2016).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01259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b="1" dirty="0" smtClean="0"/>
              <a:t>Мероприятия </a:t>
            </a:r>
            <a:r>
              <a:rPr lang="ru-RU" sz="2700" b="1" dirty="0"/>
              <a:t/>
            </a:r>
            <a:br>
              <a:rPr lang="ru-RU" sz="2700" b="1" dirty="0"/>
            </a:br>
            <a:r>
              <a:rPr lang="ru-RU" sz="2700" b="1" dirty="0"/>
              <a:t>по организации обеспечения для инвалидов условий доступности объектов и услуг</a:t>
            </a: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sz="2800" dirty="0"/>
              <a:t>Статья 15 Федерального закона № </a:t>
            </a:r>
            <a:r>
              <a:rPr lang="ru-RU" sz="2800" dirty="0" smtClean="0"/>
              <a:t>181-ФЗ:</a:t>
            </a:r>
          </a:p>
          <a:p>
            <a:pPr algn="just"/>
            <a:r>
              <a:rPr lang="ru-RU" sz="2800" dirty="0">
                <a:latin typeface="PT Astra Serif" pitchFamily="18" charset="-52"/>
                <a:ea typeface="PT Astra Serif" pitchFamily="18" charset="-52"/>
              </a:rPr>
              <a:t>- обеспечение условий для беспрепятственного доступа к жилым, общественным, производственным зданиям, строениям, сооружениям, включая те, в которых расположены физкультурно-спортивные организации, организации культуры, здравоохранения, транспорта  и др., к местам отдыха, и к предоставляемым в них услугам;</a:t>
            </a:r>
          </a:p>
          <a:p>
            <a:pPr algn="just"/>
            <a:r>
              <a:rPr lang="ru-RU" sz="2800" dirty="0">
                <a:latin typeface="PT Astra Serif" pitchFamily="18" charset="-52"/>
                <a:ea typeface="PT Astra Serif" pitchFamily="18" charset="-52"/>
              </a:rPr>
              <a:t>- возможность самостоятельного передвижения по территории объекта, особенно там, где предоставляются услуги, </a:t>
            </a:r>
          </a:p>
          <a:p>
            <a:pPr algn="just"/>
            <a:r>
              <a:rPr lang="ru-RU" sz="2800" dirty="0">
                <a:latin typeface="PT Astra Serif" pitchFamily="18" charset="-52"/>
                <a:ea typeface="PT Astra Serif" pitchFamily="18" charset="-52"/>
              </a:rPr>
              <a:t>- беспрепятственного входа в объекты и выхода из них,</a:t>
            </a:r>
          </a:p>
          <a:p>
            <a:pPr algn="just"/>
            <a:r>
              <a:rPr lang="ru-RU" sz="2800" dirty="0">
                <a:latin typeface="PT Astra Serif" pitchFamily="18" charset="-52"/>
                <a:ea typeface="PT Astra Serif" pitchFamily="18" charset="-52"/>
              </a:rPr>
              <a:t>- надлежащее размещение оборудования и носителей информации, необходимых для обеспечения беспрепятственного доступа инвалидов к объектам различных сфер жизнедеятельности;</a:t>
            </a:r>
          </a:p>
          <a:p>
            <a:pPr algn="just"/>
            <a:r>
              <a:rPr lang="ru-RU" sz="2800" dirty="0">
                <a:latin typeface="PT Astra Serif" pitchFamily="18" charset="-52"/>
                <a:ea typeface="PT Astra Serif" pitchFamily="18" charset="-52"/>
              </a:rPr>
              <a:t>- дублирование необходимой для инвалидов звуковой и зрительной  информации, а также надписей, знаков и иной текстовой и графической информации знаками, выполненными рельефно-точечным шрифтом Брайля, допуск </a:t>
            </a:r>
            <a:r>
              <a:rPr lang="ru-RU" sz="2800" dirty="0" err="1">
                <a:latin typeface="PT Astra Serif" pitchFamily="18" charset="-52"/>
                <a:ea typeface="PT Astra Serif" pitchFamily="18" charset="-52"/>
              </a:rPr>
              <a:t>сурдопереводчика</a:t>
            </a:r>
            <a:r>
              <a:rPr lang="ru-RU" sz="2800" dirty="0">
                <a:latin typeface="PT Astra Serif" pitchFamily="18" charset="-52"/>
                <a:ea typeface="PT Astra Serif" pitchFamily="18" charset="-52"/>
              </a:rPr>
              <a:t> и </a:t>
            </a:r>
            <a:r>
              <a:rPr lang="ru-RU" sz="2800" dirty="0" err="1">
                <a:latin typeface="PT Astra Serif" pitchFamily="18" charset="-52"/>
                <a:ea typeface="PT Astra Serif" pitchFamily="18" charset="-52"/>
              </a:rPr>
              <a:t>тифлосурдопереводчика</a:t>
            </a:r>
            <a:r>
              <a:rPr lang="ru-RU" sz="2800" dirty="0">
                <a:latin typeface="PT Astra Serif" pitchFamily="18" charset="-52"/>
                <a:ea typeface="PT Astra Serif" pitchFamily="18" charset="-52"/>
              </a:rPr>
              <a:t>;</a:t>
            </a:r>
          </a:p>
          <a:p>
            <a:pPr algn="just"/>
            <a:r>
              <a:rPr lang="ru-RU" sz="2800" dirty="0">
                <a:latin typeface="PT Astra Serif" pitchFamily="18" charset="-52"/>
                <a:ea typeface="PT Astra Serif" pitchFamily="18" charset="-52"/>
              </a:rPr>
              <a:t>- сопровождение инвалидов, имеющих стойкие расстройства функции зрения и  самостоятельного передвижения, оказание им  и другим инвалидам помощи в преодолении барьеров, мешающих получению ими услуг,</a:t>
            </a:r>
          </a:p>
          <a:p>
            <a:pPr algn="just"/>
            <a:r>
              <a:rPr lang="ru-RU" sz="2800" dirty="0">
                <a:latin typeface="PT Astra Serif" pitchFamily="18" charset="-52"/>
                <a:ea typeface="PT Astra Serif" pitchFamily="18" charset="-52"/>
              </a:rPr>
              <a:t>- проведение инструктирования/обучения сотрудников о порядке и условиях предоставления услуг инвалидам,</a:t>
            </a:r>
          </a:p>
          <a:p>
            <a:pPr algn="just"/>
            <a:r>
              <a:rPr lang="ru-RU" sz="2800" dirty="0">
                <a:latin typeface="PT Astra Serif" pitchFamily="18" charset="-52"/>
                <a:ea typeface="PT Astra Serif" pitchFamily="18" charset="-52"/>
              </a:rPr>
              <a:t>- выделение оборудованных автостоянок.</a:t>
            </a:r>
          </a:p>
          <a:p>
            <a:pPr marL="0" indent="0">
              <a:buNone/>
            </a:pPr>
            <a:endParaRPr lang="ru-RU" sz="2800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800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latin typeface="PT Astra Serif" pitchFamily="18" charset="-52"/>
                <a:ea typeface="PT Astra Serif" pitchFamily="18" charset="-52"/>
              </a:rPr>
              <a:t>Система организации работы по обеспечению для инвалидов условий доступности в учреждениях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171450" indent="-171450" algn="just">
              <a:buFont typeface="Wingdings" pitchFamily="2" charset="2"/>
              <a:buChar char="ü"/>
            </a:pPr>
            <a:r>
              <a:rPr lang="ru-RU" dirty="0">
                <a:latin typeface="PT Astra Serif" pitchFamily="18" charset="-52"/>
                <a:ea typeface="PT Astra Serif" pitchFamily="18" charset="-52"/>
              </a:rPr>
              <a:t>наличие систематизации по этому направлению работы - нормативные правовые акты и инструктивные, методические материалы, </a:t>
            </a:r>
          </a:p>
          <a:p>
            <a:pPr marL="171450" indent="-171450" algn="just">
              <a:buFont typeface="Wingdings" pitchFamily="2" charset="2"/>
              <a:buChar char="ü"/>
            </a:pPr>
            <a:r>
              <a:rPr lang="ru-RU" dirty="0">
                <a:latin typeface="PT Astra Serif" pitchFamily="18" charset="-52"/>
                <a:ea typeface="PT Astra Serif" pitchFamily="18" charset="-52"/>
              </a:rPr>
              <a:t>распорядительные документы об организации доступности в учреждении:</a:t>
            </a:r>
          </a:p>
          <a:p>
            <a:pPr indent="450000" algn="just"/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приказы 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об ответственных сотрудниках;</a:t>
            </a:r>
          </a:p>
          <a:p>
            <a:pPr indent="450000" algn="just"/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журнал 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инструктажа сотрудников; </a:t>
            </a:r>
          </a:p>
          <a:p>
            <a:pPr indent="450000" algn="just"/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приказы 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о внесении изменений в должностные инструкции (должны быть охвачены все сотрудники), </a:t>
            </a:r>
          </a:p>
          <a:p>
            <a:pPr indent="450000" algn="just"/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памятка 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посетителям о доступности учреждения и оказываемых услуг (она должна быть размещена на сайте учреждения, на информационных стендах);</a:t>
            </a:r>
          </a:p>
          <a:p>
            <a:pPr indent="450000" algn="just"/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актуальный 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паспорт доступности учреждения с планом мероприятий по организации доступности на соответствующий период, т.е. «дорожная карта» учреждения. 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dirty="0">
                <a:latin typeface="PT Astra Serif" pitchFamily="18" charset="-52"/>
                <a:ea typeface="PT Astra Serif" pitchFamily="18" charset="-52"/>
              </a:rPr>
              <a:t>переписка с компетентными ведомствами о проведении необходимых мероприятий для создания доступности (например, о необходимости благоустройства территории с учетом потребностей инвалидов), рекомендуем это сделать</a:t>
            </a:r>
          </a:p>
          <a:p>
            <a:pPr marL="171450" indent="-171450" algn="just">
              <a:buFont typeface="Wingdings" pitchFamily="2" charset="2"/>
              <a:buChar char="ü"/>
            </a:pPr>
            <a:r>
              <a:rPr lang="ru-RU" dirty="0">
                <a:latin typeface="PT Astra Serif" pitchFamily="18" charset="-52"/>
                <a:ea typeface="PT Astra Serif" pitchFamily="18" charset="-52"/>
              </a:rPr>
              <a:t>материалы по результатам проверок Вашего учреждения, </a:t>
            </a:r>
          </a:p>
          <a:p>
            <a:pPr marL="171450" indent="-171450" algn="just">
              <a:buFont typeface="Wingdings" pitchFamily="2" charset="2"/>
              <a:buChar char="ü"/>
            </a:pPr>
            <a:r>
              <a:rPr lang="ru-RU" dirty="0">
                <a:latin typeface="PT Astra Serif" pitchFamily="18" charset="-52"/>
                <a:ea typeface="PT Astra Serif" pitchFamily="18" charset="-52"/>
              </a:rPr>
              <a:t>материалы по обучению (инструктированию) персонала работе с инвалидами в целях оказания доступности объектов и услуг, графики обучения, курсы обучения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92994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dirty="0" smtClean="0">
                <a:latin typeface="PT Astra Serif" pitchFamily="18" charset="-52"/>
                <a:ea typeface="PT Astra Serif" pitchFamily="18" charset="-52"/>
              </a:rPr>
              <a:t/>
            </a:r>
            <a:br>
              <a:rPr lang="ru-RU" sz="2800" b="1" dirty="0" smtClean="0">
                <a:latin typeface="PT Astra Serif" pitchFamily="18" charset="-52"/>
                <a:ea typeface="PT Astra Serif" pitchFamily="18" charset="-52"/>
              </a:rPr>
            </a:br>
            <a:r>
              <a:rPr lang="ru-RU" sz="2800" b="1" dirty="0" smtClean="0">
                <a:latin typeface="PT Astra Serif" pitchFamily="18" charset="-52"/>
                <a:ea typeface="PT Astra Serif" pitchFamily="18" charset="-52"/>
              </a:rPr>
              <a:t>Основные </a:t>
            </a:r>
            <a:r>
              <a:rPr lang="ru-RU" sz="2800" b="1" dirty="0">
                <a:latin typeface="PT Astra Serif" pitchFamily="18" charset="-52"/>
                <a:ea typeface="PT Astra Serif" pitchFamily="18" charset="-52"/>
              </a:rPr>
              <a:t>замечания при </a:t>
            </a:r>
            <a:r>
              <a:rPr lang="ru-RU" sz="2800" b="1" dirty="0" smtClean="0">
                <a:latin typeface="PT Astra Serif" pitchFamily="18" charset="-52"/>
                <a:ea typeface="PT Astra Serif" pitchFamily="18" charset="-52"/>
              </a:rPr>
              <a:t>проверках</a:t>
            </a:r>
            <a:r>
              <a:rPr lang="ru-RU" sz="2800" b="1" dirty="0">
                <a:latin typeface="PT Astra Serif" pitchFamily="18" charset="-52"/>
                <a:ea typeface="PT Astra Serif" pitchFamily="18" charset="-52"/>
              </a:rPr>
              <a:t/>
            </a:r>
            <a:br>
              <a:rPr lang="ru-RU" sz="2800" b="1" dirty="0">
                <a:latin typeface="PT Astra Serif" pitchFamily="18" charset="-52"/>
                <a:ea typeface="PT Astra Serif" pitchFamily="18" charset="-52"/>
              </a:rPr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algn="just"/>
            <a:endParaRPr lang="ru-RU" b="1" dirty="0">
              <a:latin typeface="PT Astra Serif" pitchFamily="18" charset="-52"/>
              <a:ea typeface="PT Astra Serif" pitchFamily="18" charset="-52"/>
            </a:endParaRPr>
          </a:p>
          <a:p>
            <a:pPr indent="0" algn="just">
              <a:buNone/>
            </a:pP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- не 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на должном уровне информационное обеспечение (отсутствие указателей о местах размещения помещений, кабинетов, специалистов, где предоставляются услуги, имеющаяся информация не всегда читаема, размещена высоко (должна быть не ниже 0,90м и не выше 1,6 м при возможности её чтения на расстоянии до 5 м, таблички с номером кабинета, именами и должностями сотрудников следует устанавливать на стене рядом с дверью со стороны ручки</a:t>
            </a: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);</a:t>
            </a:r>
          </a:p>
          <a:p>
            <a:pPr indent="0" algn="just">
              <a:buNone/>
            </a:pPr>
            <a:endParaRPr lang="ru-RU" dirty="0">
              <a:latin typeface="PT Astra Serif" pitchFamily="18" charset="-52"/>
              <a:ea typeface="PT Astra Serif" pitchFamily="18" charset="-52"/>
            </a:endParaRPr>
          </a:p>
          <a:p>
            <a:pPr indent="0" algn="just">
              <a:buNone/>
            </a:pP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- самостоятельно 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и своевременно не оценивается архитектурная доступность </a:t>
            </a: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объектов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;</a:t>
            </a:r>
            <a:endParaRPr lang="ru-RU" dirty="0" smtClean="0">
              <a:latin typeface="PT Astra Serif" pitchFamily="18" charset="-52"/>
              <a:ea typeface="PT Astra Serif" pitchFamily="18" charset="-52"/>
            </a:endParaRPr>
          </a:p>
          <a:p>
            <a:pPr indent="0" algn="just">
              <a:buNone/>
            </a:pPr>
            <a:endParaRPr lang="ru-RU" dirty="0">
              <a:latin typeface="PT Astra Serif" pitchFamily="18" charset="-52"/>
              <a:ea typeface="PT Astra Serif" pitchFamily="18" charset="-52"/>
            </a:endParaRPr>
          </a:p>
          <a:p>
            <a:pPr indent="0" algn="just">
              <a:buNone/>
            </a:pP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- своевременно 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не предпринимаются меры для создания условий доступности для инвалидов, в том числе оказания помощи силами персонала, в частности, имеющаяся кнопка вызова располагается в месте, не доступном для маломобильных граждан, не размещается на видном месте во входной группе номер телефона сотрудника, ответственного за оказание помощи и сопровождение инвалидов с соответствующей надписью крупным </a:t>
            </a: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шрифтом;</a:t>
            </a:r>
          </a:p>
          <a:p>
            <a:pPr indent="0" algn="just">
              <a:buNone/>
            </a:pPr>
            <a:endParaRPr lang="ru-RU" dirty="0">
              <a:latin typeface="PT Astra Serif" pitchFamily="18" charset="-52"/>
              <a:ea typeface="PT Astra Serif" pitchFamily="18" charset="-52"/>
            </a:endParaRPr>
          </a:p>
          <a:p>
            <a:pPr marL="800100" indent="-457200" algn="just">
              <a:buFontTx/>
              <a:buChar char="-"/>
            </a:pP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не 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оцениваются условия доступности учреждения с привлечением общественных организаций инвалидов, при чем это нужно осуществлять не с целью получить подпись в паспорте доступности, а для получения практических рекомендаций по адаптации объекта в имеющихся условиях</a:t>
            </a: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;</a:t>
            </a:r>
          </a:p>
          <a:p>
            <a:pPr marL="800100" indent="-457200" algn="just">
              <a:buFontTx/>
              <a:buChar char="-"/>
            </a:pPr>
            <a:endParaRPr lang="ru-RU" dirty="0">
              <a:latin typeface="PT Astra Serif" pitchFamily="18" charset="-52"/>
              <a:ea typeface="PT Astra Serif" pitchFamily="18" charset="-52"/>
            </a:endParaRPr>
          </a:p>
          <a:p>
            <a:pPr indent="0" algn="just">
              <a:buNone/>
            </a:pP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- 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паспорта доступности не содержат объективной оценки состояния объектов и услуг, не предусматривают конкретных мероприятий по улучшению ситуации.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55434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РЕКОМЕНДАЦИИ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285750" indent="-285750" algn="just">
              <a:buFont typeface="Wingdings" pitchFamily="2" charset="2"/>
              <a:buChar char="ü"/>
            </a:pPr>
            <a:r>
              <a:rPr lang="ru-RU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Поддерживать в </a:t>
            </a:r>
            <a:r>
              <a:rPr lang="ru-RU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актуальном состоянии </a:t>
            </a:r>
            <a:r>
              <a:rPr lang="ru-RU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паспорта доступности, главной частью этого документа является управленческое решение с планом мероприятий по созданию условий доступности объектов и услуг;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Приобрести</a:t>
            </a:r>
            <a:r>
              <a:rPr lang="ru-RU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 и правильно разместить вывески, исполненные с применением выпуклого шрифта и шрифта Брайля, (учитывайте корпоративные цвета отрасли,  грамотное и понятное написание наименования учреждения, режима работы);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В клиентские службы, административные корпуса, помещения для массовых мероприятий </a:t>
            </a:r>
            <a:r>
              <a:rPr lang="ru-RU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приобрести</a:t>
            </a:r>
            <a:r>
              <a:rPr lang="ru-RU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 - устройства для доступности услуг слабослышащим (индукционные петли), для слабовидящих - увеличительные приборы, устройства, дублирующие тексты голосовыми сообщениями;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Обучить</a:t>
            </a:r>
            <a:r>
              <a:rPr lang="ru-RU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 отдельных сотрудников навыкам </a:t>
            </a:r>
            <a:r>
              <a:rPr lang="ru-RU" dirty="0" err="1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сурдопереводчика</a:t>
            </a:r>
            <a:r>
              <a:rPr lang="ru-RU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Позаботиться</a:t>
            </a:r>
            <a:r>
              <a:rPr lang="ru-RU" dirty="0">
                <a:solidFill>
                  <a:schemeClr val="tx2"/>
                </a:solidFill>
                <a:latin typeface="PT Astra Serif" pitchFamily="18" charset="-52"/>
                <a:ea typeface="PT Astra Serif" pitchFamily="18" charset="-52"/>
              </a:rPr>
              <a:t> о выделении мест для парковки специальных автотранспортных средств инвалидов (выделяется не менее 10 процентов мест (но не менее одного места), обозначить их соответствующими горизонтальными и вертикальными знаками и разметками. Инвалиды пользуются местами для парковки специальных автотранспортных средств бесплатно.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85234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071538" y="1268760"/>
            <a:ext cx="7572428" cy="480344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500042"/>
            <a:ext cx="7772400" cy="1000132"/>
          </a:xfrm>
        </p:spPr>
        <p:txBody>
          <a:bodyPr>
            <a:norm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ПУБЛИЧНОЕ  МЕРОПРИЯТИЕ- ВЕБИНАР</a:t>
            </a:r>
            <a:br>
              <a:rPr lang="ru-RU" sz="14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728" y="6072206"/>
            <a:ext cx="6486548" cy="57150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 октября 2020  год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1643042" y="1500174"/>
            <a:ext cx="6286544" cy="45005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defRPr/>
            </a:pPr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Департамент по вопросам семьи и детей Томской области</a:t>
            </a:r>
          </a:p>
          <a:p>
            <a:pPr lvl="0" algn="ctr">
              <a:defRPr/>
            </a:pPr>
            <a:endParaRPr lang="ru-RU" sz="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Юридический адрес: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634050, г. Томск, </a:t>
            </a:r>
          </a:p>
          <a:p>
            <a:pPr lvl="0"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ул. Тверская, 74</a:t>
            </a:r>
          </a:p>
          <a:p>
            <a:pPr lvl="0">
              <a:defRPr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Телефон/факс: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+7(3822) 713 998</a:t>
            </a:r>
          </a:p>
          <a:p>
            <a:pPr lvl="0">
              <a:defRPr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Сайт: 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https://depsd.tomsk.gov.ru/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Е-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mail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: 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dep-sem@tomsk.gov.ru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709</TotalTime>
  <Words>987</Words>
  <Application>Microsoft Office PowerPoint</Application>
  <PresentationFormat>Экран (4:3)</PresentationFormat>
  <Paragraphs>73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ПУБЛИЧНОЕ  МЕРОПРИЯТИЕ- ВЕБИНАР  Департамент по вопросам семьи и детей Томской области</vt:lpstr>
      <vt:lpstr>Презентация PowerPoint</vt:lpstr>
      <vt:lpstr> Целью реализации документов является обеспечение полного и равного осуществления всеми инвалидами всех прав человека и основных свобод, а также в поощрении уважения присущего им достоинства. </vt:lpstr>
      <vt:lpstr>  Мероприятия  по организации обеспечения для инвалидов условий доступности объектов и услуг </vt:lpstr>
      <vt:lpstr>Система организации работы по обеспечению для инвалидов условий доступности в учреждениях</vt:lpstr>
      <vt:lpstr> Основные замечания при проверках </vt:lpstr>
      <vt:lpstr>РЕКОМЕНДАЦИИ</vt:lpstr>
      <vt:lpstr>ПУБЛИЧНОЕ  МЕРОПРИЯТИЕ- ВЕБИНАР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Шеина Лариса Владиславовна</dc:creator>
  <cp:lastModifiedBy>Ирина Михайловна Смышляева</cp:lastModifiedBy>
  <cp:revision>124</cp:revision>
  <dcterms:created xsi:type="dcterms:W3CDTF">2018-11-29T04:31:37Z</dcterms:created>
  <dcterms:modified xsi:type="dcterms:W3CDTF">2021-12-02T11:24:13Z</dcterms:modified>
</cp:coreProperties>
</file>