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6858000" cx="9144000"/>
  <p:notesSz cx="6797675" cy="987265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30F7DD4-6B22-48B2-A66B-0FCEFC3EEAB3}">
  <a:tblStyle styleId="{A30F7DD4-6B22-48B2-A66B-0FCEFC3EEAB3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0443" y="0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930275" y="739775"/>
            <a:ext cx="4937125" cy="37036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377316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ru-RU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930275" y="739775"/>
            <a:ext cx="4937125" cy="37036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/>
          <p:nvPr>
            <p:ph idx="1" type="body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6" name="Google Shape;96;p2:notes"/>
          <p:cNvSpPr/>
          <p:nvPr>
            <p:ph idx="2" type="sldImg"/>
          </p:nvPr>
        </p:nvSpPr>
        <p:spPr>
          <a:xfrm>
            <a:off x="930275" y="739775"/>
            <a:ext cx="4937125" cy="37036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930275" y="739775"/>
            <a:ext cx="4937125" cy="37036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/>
          <p:nvPr>
            <p:ph idx="1" type="body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4:notes"/>
          <p:cNvSpPr/>
          <p:nvPr>
            <p:ph idx="2" type="sldImg"/>
          </p:nvPr>
        </p:nvSpPr>
        <p:spPr>
          <a:xfrm>
            <a:off x="930275" y="739775"/>
            <a:ext cx="4937125" cy="37036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:notes"/>
          <p:cNvSpPr txBox="1"/>
          <p:nvPr>
            <p:ph idx="1" type="body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6:notes"/>
          <p:cNvSpPr/>
          <p:nvPr>
            <p:ph idx="2" type="sldImg"/>
          </p:nvPr>
        </p:nvSpPr>
        <p:spPr>
          <a:xfrm>
            <a:off x="930275" y="739775"/>
            <a:ext cx="4937125" cy="37036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7:notes"/>
          <p:cNvSpPr txBox="1"/>
          <p:nvPr>
            <p:ph idx="1" type="body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7:notes"/>
          <p:cNvSpPr/>
          <p:nvPr>
            <p:ph idx="2" type="sldImg"/>
          </p:nvPr>
        </p:nvSpPr>
        <p:spPr>
          <a:xfrm>
            <a:off x="930275" y="739775"/>
            <a:ext cx="4937125" cy="37036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8:notes"/>
          <p:cNvSpPr txBox="1"/>
          <p:nvPr>
            <p:ph idx="1" type="body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8:notes"/>
          <p:cNvSpPr/>
          <p:nvPr>
            <p:ph idx="2" type="sldImg"/>
          </p:nvPr>
        </p:nvSpPr>
        <p:spPr>
          <a:xfrm>
            <a:off x="930275" y="739775"/>
            <a:ext cx="4937125" cy="37036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:notes"/>
          <p:cNvSpPr txBox="1"/>
          <p:nvPr>
            <p:ph idx="1" type="body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9:notes"/>
          <p:cNvSpPr/>
          <p:nvPr>
            <p:ph idx="2" type="sldImg"/>
          </p:nvPr>
        </p:nvSpPr>
        <p:spPr>
          <a:xfrm>
            <a:off x="930275" y="739775"/>
            <a:ext cx="4937125" cy="37036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0:notes"/>
          <p:cNvSpPr txBox="1"/>
          <p:nvPr>
            <p:ph idx="1" type="body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1" name="Google Shape;161;p10:notes"/>
          <p:cNvSpPr/>
          <p:nvPr>
            <p:ph idx="2" type="sldImg"/>
          </p:nvPr>
        </p:nvSpPr>
        <p:spPr>
          <a:xfrm>
            <a:off x="930275" y="739775"/>
            <a:ext cx="4937125" cy="3703638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login.consultant.ru/link/?req=doc&amp;base=LAW&amp;n=387669&amp;dst=8733&amp;field=134&amp;date=09.12.2021" TargetMode="External"/><Relationship Id="rId4" Type="http://schemas.openxmlformats.org/officeDocument/2006/relationships/hyperlink" Target="https://login.consultant.ru/link/?req=doc&amp;base=LAW&amp;n=387669&amp;dst=7995&amp;field=134&amp;date=09.12.2021" TargetMode="External"/><Relationship Id="rId5" Type="http://schemas.openxmlformats.org/officeDocument/2006/relationships/hyperlink" Target="https://login.consultant.ru/link/?req=doc&amp;base=LAW&amp;n=387669&amp;dst=7997&amp;field=134&amp;date=09.12.2021" TargetMode="External"/><Relationship Id="rId6" Type="http://schemas.openxmlformats.org/officeDocument/2006/relationships/hyperlink" Target="https://login.consultant.ru/link/?req=doc&amp;base=LAW&amp;n=387669&amp;dst=5267&amp;field=134&amp;date=09.12.2021" TargetMode="External"/><Relationship Id="rId7" Type="http://schemas.openxmlformats.org/officeDocument/2006/relationships/hyperlink" Target="https://login.consultant.ru/link/?req=doc&amp;base=LAW&amp;n=387669&amp;dst=101624&amp;field=134&amp;date=09.12.2021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/>
          <p:nvPr/>
        </p:nvSpPr>
        <p:spPr>
          <a:xfrm>
            <a:off x="1250988" y="5589240"/>
            <a:ext cx="6858048" cy="504056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3"/>
          <p:cNvSpPr txBox="1"/>
          <p:nvPr>
            <p:ph type="ctrTitle"/>
          </p:nvPr>
        </p:nvSpPr>
        <p:spPr>
          <a:xfrm>
            <a:off x="642910" y="357166"/>
            <a:ext cx="7772400" cy="10001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b="1" lang="ru-RU" sz="1600">
                <a:latin typeface="Times New Roman"/>
                <a:ea typeface="Times New Roman"/>
                <a:cs typeface="Times New Roman"/>
                <a:sym typeface="Times New Roman"/>
              </a:rPr>
              <a:t>ПУБЛИЧНОЕ  МЕРОПРИЯТИЕ- ВЕБИНАР</a:t>
            </a:r>
            <a:br>
              <a:rPr b="1" lang="ru-RU" sz="1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ru-RU" sz="16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ru-RU" sz="1800">
                <a:latin typeface="Times New Roman"/>
                <a:ea typeface="Times New Roman"/>
                <a:cs typeface="Times New Roman"/>
                <a:sym typeface="Times New Roman"/>
              </a:rPr>
              <a:t>Департамент по вопросам семьи и детей Томской области</a:t>
            </a:r>
            <a:endParaRPr b="1"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1187624" y="2321318"/>
            <a:ext cx="6984776" cy="14772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Риск-ориентированный подход к осуществлению контрольно-надзорной деятельности в сфере социального обслуживания в отношении поставщиков социальных услуг, осуществляющих социальное обслуживание в отношении несовершеннолетних граждан в Томской области</a:t>
            </a:r>
            <a:endParaRPr b="1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1547664" y="5301208"/>
            <a:ext cx="6643734" cy="7920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i="1" lang="ru-RU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Галанцева Ольга Анатольевна,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0" i="1" lang="ru-RU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председатель комитета по организации предоставления услуг</a:t>
            </a:r>
            <a:endParaRPr b="0" i="1" sz="1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0" i="1" lang="ru-RU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Департамента по вопросам семьи и детей Томской области</a:t>
            </a:r>
            <a:endParaRPr b="0" i="1" sz="1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93" name="Google Shape;93;p13"/>
          <p:cNvCxnSpPr/>
          <p:nvPr/>
        </p:nvCxnSpPr>
        <p:spPr>
          <a:xfrm flipH="1" rot="10800000">
            <a:off x="3347864" y="5299408"/>
            <a:ext cx="2899800" cy="180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4"/>
          <p:cNvSpPr txBox="1"/>
          <p:nvPr>
            <p:ph idx="1" type="body"/>
          </p:nvPr>
        </p:nvSpPr>
        <p:spPr>
          <a:xfrm>
            <a:off x="1284700" y="2085750"/>
            <a:ext cx="6960000" cy="350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40000"/>
          </a:bodyPr>
          <a:lstStyle/>
          <a:p>
            <a:pPr indent="-254000" lvl="0" marL="660400" rt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ct val="250000"/>
              <a:buNone/>
            </a:pPr>
            <a:r>
              <a:t/>
            </a:r>
            <a:endParaRPr/>
          </a:p>
          <a:p>
            <a:pPr indent="-330200" lvl="0" marL="342900" rtl="0" algn="just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SzPct val="100000"/>
              <a:buFont typeface="Times New Roman"/>
              <a:buChar char="⮚"/>
            </a:pPr>
            <a:r>
              <a:rPr i="1" lang="ru-RU" sz="40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риск причинения вреда (ущерба)</a:t>
            </a:r>
            <a:r>
              <a:rPr lang="ru-RU" sz="40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4000">
                <a:latin typeface="Times New Roman"/>
                <a:ea typeface="Times New Roman"/>
                <a:cs typeface="Times New Roman"/>
                <a:sym typeface="Times New Roman"/>
              </a:rPr>
              <a:t>– вероятность наступления событий, следствием которых может стать причинение вреда (ущерба) различного масштаба и тяжести охраняемым законом ценностям;</a:t>
            </a:r>
            <a:endParaRPr sz="4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0" marL="342900" rtl="0" algn="just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SzPct val="100000"/>
              <a:buFont typeface="Times New Roman"/>
              <a:buChar char="⮚"/>
            </a:pPr>
            <a:r>
              <a:rPr i="1" lang="ru-RU" sz="40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оценка риска причинения вреда (ущерба) </a:t>
            </a:r>
            <a:r>
              <a:rPr lang="ru-RU" sz="4000">
                <a:latin typeface="Times New Roman"/>
                <a:ea typeface="Times New Roman"/>
                <a:cs typeface="Times New Roman"/>
                <a:sym typeface="Times New Roman"/>
              </a:rPr>
              <a:t>– деятельность контрольного (надзорного) органа по определению вероятности возникновения риска и масштаба вреда (ущерба) для охраняемых законом ценностей;</a:t>
            </a:r>
            <a:endParaRPr sz="4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0" marL="342900" rtl="0" algn="just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SzPct val="100000"/>
              <a:buFont typeface="Times New Roman"/>
              <a:buChar char="⮚"/>
            </a:pPr>
            <a:r>
              <a:rPr i="1" lang="ru-RU" sz="40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управление риском причинения вреда (ущерба)</a:t>
            </a:r>
            <a:r>
              <a:rPr lang="ru-RU" sz="4000">
                <a:latin typeface="Times New Roman"/>
                <a:ea typeface="Times New Roman"/>
                <a:cs typeface="Times New Roman"/>
                <a:sym typeface="Times New Roman"/>
              </a:rPr>
              <a:t> – осуществление на основе оценки рисков причинения вреда (ущерба) профилактических мероприятий и контрольных (надзорных) мероприятий в целях обеспечения допустимого уровня риска причинения вреда (ущерба) в соответствующей сфере деятельности.</a:t>
            </a:r>
            <a:endParaRPr sz="4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00" name="Google Shape;100;p14"/>
          <p:cNvSpPr txBox="1"/>
          <p:nvPr/>
        </p:nvSpPr>
        <p:spPr>
          <a:xfrm>
            <a:off x="1692774" y="498764"/>
            <a:ext cx="5274803" cy="7294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34290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1800" u="none" cap="none" strike="noStrike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Что такое риск-ориентированный подход в контрольно-надзорной деятельности?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1" name="Google Shape;101;p14"/>
          <p:cNvCxnSpPr/>
          <p:nvPr/>
        </p:nvCxnSpPr>
        <p:spPr>
          <a:xfrm>
            <a:off x="2093296" y="502933"/>
            <a:ext cx="4783597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2" name="Google Shape;102;p14"/>
          <p:cNvCxnSpPr/>
          <p:nvPr/>
        </p:nvCxnSpPr>
        <p:spPr>
          <a:xfrm>
            <a:off x="2157530" y="1207997"/>
            <a:ext cx="4783597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5"/>
          <p:cNvSpPr/>
          <p:nvPr/>
        </p:nvSpPr>
        <p:spPr>
          <a:xfrm>
            <a:off x="1889256" y="2086469"/>
            <a:ext cx="5312589" cy="25545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Администрации Томской области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от 07.09.2021 № 373а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ru-RU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«Об утверждении положения о региональном государственном контроле (надзоре) в сфере социального обслуживания на территории </a:t>
            </a: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Т</a:t>
            </a:r>
            <a:r>
              <a:rPr b="0" i="0" lang="ru-RU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омской области»</a:t>
            </a:r>
            <a:endParaRPr b="0" i="0" sz="20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8" name="Google Shape;108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09" name="Google Shape;109;p15"/>
          <p:cNvSpPr txBox="1"/>
          <p:nvPr/>
        </p:nvSpPr>
        <p:spPr>
          <a:xfrm>
            <a:off x="1692774" y="498764"/>
            <a:ext cx="5274803" cy="6878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1800" u="none" cap="none" strike="noStrike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Обязательно ли применять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1800" u="none" cap="none" strike="noStrike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риск-ориентированный подход?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0" name="Google Shape;110;p15"/>
          <p:cNvCxnSpPr/>
          <p:nvPr/>
        </p:nvCxnSpPr>
        <p:spPr>
          <a:xfrm>
            <a:off x="2093296" y="502933"/>
            <a:ext cx="4783597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1" name="Google Shape;111;p15"/>
          <p:cNvCxnSpPr/>
          <p:nvPr/>
        </p:nvCxnSpPr>
        <p:spPr>
          <a:xfrm>
            <a:off x="2093295" y="1186645"/>
            <a:ext cx="4783597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 txBox="1"/>
          <p:nvPr>
            <p:ph idx="1" type="body"/>
          </p:nvPr>
        </p:nvSpPr>
        <p:spPr>
          <a:xfrm>
            <a:off x="1141111" y="1600200"/>
            <a:ext cx="7209401" cy="4022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11430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800"/>
          </a:p>
          <a:p>
            <a:pPr indent="0" lvl="0" marL="1143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1143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1143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1143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1800"/>
          </a:p>
          <a:p>
            <a:pPr indent="0" lvl="0" marL="1143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1600"/>
          </a:p>
          <a:p>
            <a:pPr indent="0" lvl="0" marL="11430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b="1" lang="ru-RU" sz="1800"/>
              <a:t>Статья 23 ФЗ от 31.07.2023 № 248-ФЗ</a:t>
            </a:r>
            <a:endParaRPr/>
          </a:p>
          <a:p>
            <a:pPr indent="0" lvl="0" marL="11430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b="1" lang="ru-RU" sz="1800"/>
              <a:t>«О государственном контроле (надзоре) и муниципальном контроле в Российской Федерации»</a:t>
            </a:r>
            <a:endParaRPr b="1" sz="1800"/>
          </a:p>
        </p:txBody>
      </p:sp>
      <p:sp>
        <p:nvSpPr>
          <p:cNvPr id="117" name="Google Shape;117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18" name="Google Shape;118;p16"/>
          <p:cNvSpPr txBox="1"/>
          <p:nvPr/>
        </p:nvSpPr>
        <p:spPr>
          <a:xfrm>
            <a:off x="2093295" y="498764"/>
            <a:ext cx="4783597" cy="410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1800" u="none" cap="none" strike="noStrike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Какие бывают категории рисков?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9" name="Google Shape;119;p16"/>
          <p:cNvCxnSpPr/>
          <p:nvPr/>
        </p:nvCxnSpPr>
        <p:spPr>
          <a:xfrm>
            <a:off x="2081958" y="967491"/>
            <a:ext cx="4783597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0" name="Google Shape;120;p16"/>
          <p:cNvCxnSpPr/>
          <p:nvPr/>
        </p:nvCxnSpPr>
        <p:spPr>
          <a:xfrm>
            <a:off x="2093295" y="500216"/>
            <a:ext cx="4783597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  <p:graphicFrame>
        <p:nvGraphicFramePr>
          <p:cNvPr id="121" name="Google Shape;121;p16"/>
          <p:cNvGraphicFramePr/>
          <p:nvPr/>
        </p:nvGraphicFramePr>
        <p:xfrm>
          <a:off x="2093295" y="1948193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{A30F7DD4-6B22-48B2-A66B-0FCEFC3EEAB3}</a:tableStyleId>
              </a:tblPr>
              <a:tblGrid>
                <a:gridCol w="2455875"/>
                <a:gridCol w="2455875"/>
              </a:tblGrid>
              <a:tr h="1651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cap="none" strike="noStrike"/>
                        <a:t>Категории риска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cap="none" strike="noStrike"/>
                        <a:t>Особенности проведения проверок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/>
                </a:tc>
              </a:tr>
              <a:tr h="165100">
                <a:tc>
                  <a:txBody>
                    <a:bodyPr/>
                    <a:lstStyle/>
                    <a:p>
                      <a:pPr indent="0" lvl="0" marL="80645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cap="none" strike="noStrike"/>
                        <a:t>Чрезвычайно высокий риск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/>
                </a:tc>
                <a:tc rowSpan="5">
                  <a:txBody>
                    <a:bodyPr/>
                    <a:lstStyle/>
                    <a:p>
                      <a:pPr indent="1904" lvl="0" marL="159385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cap="none" strike="noStrike"/>
                        <a:t>Плановая проверка проводится один раз в период, который предусмотрен в положении о виде контроля (надзора)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/>
                </a:tc>
              </a:tr>
              <a:tr h="165100">
                <a:tc>
                  <a:txBody>
                    <a:bodyPr/>
                    <a:lstStyle/>
                    <a:p>
                      <a:pPr indent="0" lvl="0" marL="80645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cap="none" strike="noStrike"/>
                        <a:t>Высокий риск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/>
                </a:tc>
                <a:tc vMerge="1"/>
              </a:tr>
              <a:tr h="165100">
                <a:tc>
                  <a:txBody>
                    <a:bodyPr/>
                    <a:lstStyle/>
                    <a:p>
                      <a:pPr indent="0" lvl="0" marL="80645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cap="none" strike="noStrike"/>
                        <a:t>Значительный риск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/>
                </a:tc>
                <a:tc vMerge="1"/>
              </a:tr>
              <a:tr h="165100">
                <a:tc>
                  <a:txBody>
                    <a:bodyPr/>
                    <a:lstStyle/>
                    <a:p>
                      <a:pPr indent="0" lvl="0" marL="80645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cap="none" strike="noStrike"/>
                        <a:t>Средний риск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/>
                </a:tc>
                <a:tc vMerge="1"/>
              </a:tr>
              <a:tr h="165100">
                <a:tc>
                  <a:txBody>
                    <a:bodyPr/>
                    <a:lstStyle/>
                    <a:p>
                      <a:pPr indent="0" lvl="0" marL="80645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cap="none" strike="noStrike"/>
                        <a:t>Умеренный риск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/>
                </a:tc>
                <a:tc vMerge="1"/>
              </a:tr>
              <a:tr h="165100">
                <a:tc>
                  <a:txBody>
                    <a:bodyPr/>
                    <a:lstStyle/>
                    <a:p>
                      <a:pPr indent="0" lvl="0" marL="80645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cap="none" strike="noStrike"/>
                        <a:t>Низкий риск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/>
                </a:tc>
                <a:tc>
                  <a:txBody>
                    <a:bodyPr/>
                    <a:lstStyle/>
                    <a:p>
                      <a:pPr indent="1905" lvl="0" marL="14478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cap="none" strike="noStrike"/>
                        <a:t>Плановые проверки не проводятся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7"/>
          <p:cNvSpPr txBox="1"/>
          <p:nvPr>
            <p:ph idx="1" type="body"/>
          </p:nvPr>
        </p:nvSpPr>
        <p:spPr>
          <a:xfrm>
            <a:off x="1141111" y="1600200"/>
            <a:ext cx="7209401" cy="4022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11430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800"/>
          </a:p>
          <a:p>
            <a:pPr indent="0" lvl="0" marL="1143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1143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1143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1800"/>
          </a:p>
        </p:txBody>
      </p:sp>
      <p:sp>
        <p:nvSpPr>
          <p:cNvPr id="127" name="Google Shape;127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28" name="Google Shape;128;p17"/>
          <p:cNvSpPr txBox="1"/>
          <p:nvPr/>
        </p:nvSpPr>
        <p:spPr>
          <a:xfrm>
            <a:off x="1526519" y="500216"/>
            <a:ext cx="5818909" cy="7294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34290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1800" u="none" cap="none" strike="noStrike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Какие категории риска установлены для поставщиков социальных услуг в Томской области?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9" name="Google Shape;129;p17"/>
          <p:cNvCxnSpPr/>
          <p:nvPr/>
        </p:nvCxnSpPr>
        <p:spPr>
          <a:xfrm>
            <a:off x="1677660" y="1257944"/>
            <a:ext cx="5562000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30" name="Google Shape;130;p17"/>
          <p:cNvCxnSpPr/>
          <p:nvPr/>
        </p:nvCxnSpPr>
        <p:spPr>
          <a:xfrm>
            <a:off x="1677660" y="500216"/>
            <a:ext cx="5561970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  <p:graphicFrame>
        <p:nvGraphicFramePr>
          <p:cNvPr id="131" name="Google Shape;131;p17"/>
          <p:cNvGraphicFramePr/>
          <p:nvPr/>
        </p:nvGraphicFramePr>
        <p:xfrm>
          <a:off x="1682846" y="1580230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{A30F7DD4-6B22-48B2-A66B-0FCEFC3EEAB3}</a:tableStyleId>
              </a:tblPr>
              <a:tblGrid>
                <a:gridCol w="516150"/>
                <a:gridCol w="1138375"/>
                <a:gridCol w="2944075"/>
                <a:gridCol w="1643950"/>
              </a:tblGrid>
              <a:tr h="6031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№ п/п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Категория риска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Вид деятельности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Периодичность проверок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/>
                </a:tc>
              </a:tr>
              <a:tr h="9497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/>
                        <a:t>1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7975" marL="679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категория высокого риска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 последние 3 года выявлены нарушения обязательных требований, имеется постановление о назначении административного наказания</a:t>
                      </a:r>
                      <a:endParaRPr sz="1100" u="none" cap="none" strike="noStrike"/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/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7975" marL="679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один раз в четыре года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/>
                </a:tc>
              </a:tr>
              <a:tr h="7761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/>
                        <a:t>2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7975" marL="679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категория значительного риска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 последний год выявлены нарушения обязательных требований</a:t>
                      </a:r>
                      <a:endParaRPr sz="1100" u="none" cap="none" strike="noStrike"/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/>
                        <a:t> 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7975" marL="67975" anchor="ctr"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один раз в четыре года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/>
                </a:tc>
              </a:tr>
              <a:tr h="10605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/>
                        <a:t>3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7975" marL="679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категория среднего риска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 последний год не выявлены нарушения обязательных требований и (или) поставщик оказывает услуги в стационарной, полустационарной форме</a:t>
                      </a:r>
                      <a:endParaRPr sz="11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 anchor="ctr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один раз в шесть лет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</a:tr>
              <a:tr h="1370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/>
                        <a:t>4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7975" marL="679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категория низкого риска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деятельность поставщиков социальных услуг, которой не присвоены категории высокого, значительного, среднего риска</a:t>
                      </a:r>
                      <a:endParaRPr sz="11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 anchor="ctr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плановые контрольные (надзорные) мероприятия не проводятся</a:t>
                      </a:r>
                      <a:endParaRPr sz="11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7975" marL="67975" anchor="ctr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8"/>
          <p:cNvSpPr txBox="1"/>
          <p:nvPr>
            <p:ph idx="1" type="body"/>
          </p:nvPr>
        </p:nvSpPr>
        <p:spPr>
          <a:xfrm>
            <a:off x="1405600" y="1600200"/>
            <a:ext cx="6793800" cy="376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/>
          </a:bodyPr>
          <a:lstStyle/>
          <a:p>
            <a:pPr indent="0" lvl="0" marL="11430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ct val="69498"/>
              <a:buNone/>
            </a:pPr>
            <a:r>
              <a:t/>
            </a:r>
            <a:endParaRPr sz="2800"/>
          </a:p>
          <a:p>
            <a:pPr indent="-331152" lvl="0" marL="342900" rtl="0" algn="just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Clr>
                <a:srgbClr val="17365D"/>
              </a:buClr>
              <a:buSzPct val="100000"/>
              <a:buFont typeface="Noto Sans Symbols"/>
              <a:buChar char="⮚"/>
            </a:pPr>
            <a:r>
              <a:rPr lang="ru-RU" sz="1900">
                <a:latin typeface="Times New Roman"/>
                <a:ea typeface="Times New Roman"/>
                <a:cs typeface="Times New Roman"/>
                <a:sym typeface="Times New Roman"/>
              </a:rPr>
              <a:t>наличие информации о нарушении поставщиком социальных услуг обязательных требований в сфере социального обслуживания;</a:t>
            </a:r>
            <a:endParaRPr sz="1900"/>
          </a:p>
          <a:p>
            <a:pPr indent="-331152" lvl="0" marL="3429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17365D"/>
              </a:buClr>
              <a:buSzPct val="100000"/>
              <a:buFont typeface="Noto Sans Symbols"/>
              <a:buChar char="⮚"/>
            </a:pPr>
            <a:r>
              <a:rPr lang="ru-RU" sz="1900">
                <a:latin typeface="Times New Roman"/>
                <a:ea typeface="Times New Roman"/>
                <a:cs typeface="Times New Roman"/>
                <a:sym typeface="Times New Roman"/>
              </a:rPr>
              <a:t>наличие вступившего в законную силу постановления о назначении административного наказания за совершение административного правонарушения, предусмотренного </a:t>
            </a:r>
            <a:r>
              <a:rPr lang="ru-RU" sz="19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статьей 9.13</a:t>
            </a:r>
            <a:r>
              <a:rPr lang="ru-RU" sz="1900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частью 1 статьи 19.4</a:t>
            </a:r>
            <a:r>
              <a:rPr lang="ru-RU" sz="1900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/>
              </a:rPr>
              <a:t>частью 1 статьи 19.4.1</a:t>
            </a:r>
            <a:r>
              <a:rPr lang="ru-RU" sz="1900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/>
              </a:rPr>
              <a:t>частью 1 статьи 19.5</a:t>
            </a:r>
            <a:r>
              <a:rPr lang="ru-RU" sz="1900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7"/>
              </a:rPr>
              <a:t>статьей 19.7</a:t>
            </a:r>
            <a:r>
              <a:rPr lang="ru-RU" sz="1900">
                <a:latin typeface="Times New Roman"/>
                <a:ea typeface="Times New Roman"/>
                <a:cs typeface="Times New Roman"/>
                <a:sym typeface="Times New Roman"/>
              </a:rPr>
              <a:t> Кодекса Российской Федерации об административных правонарушениях;</a:t>
            </a:r>
            <a:endParaRPr sz="1900"/>
          </a:p>
          <a:p>
            <a:pPr indent="-333632" lvl="0" marL="34290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17365D"/>
              </a:buClr>
              <a:buSzPct val="102418"/>
              <a:buFont typeface="Noto Sans Symbols"/>
              <a:buChar char="⮚"/>
            </a:pPr>
            <a:r>
              <a:rPr lang="ru-RU" sz="1900">
                <a:latin typeface="Times New Roman"/>
                <a:ea typeface="Times New Roman"/>
                <a:cs typeface="Times New Roman"/>
                <a:sym typeface="Times New Roman"/>
              </a:rPr>
              <a:t>наличие информации о непринятии мер по обеспечению соблюдения обязательных требований в срок, установленный в предостережении о недопустимости нарушения обязательных требований</a:t>
            </a:r>
            <a:r>
              <a:rPr lang="ru-RU" sz="180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7" name="Google Shape;137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38" name="Google Shape;138;p18"/>
          <p:cNvSpPr txBox="1"/>
          <p:nvPr/>
        </p:nvSpPr>
        <p:spPr>
          <a:xfrm>
            <a:off x="1526519" y="500216"/>
            <a:ext cx="5818909" cy="6878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1800" u="none" cap="none" strike="noStrike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каким основаниям могут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1800" u="none" cap="none" strike="noStrike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повысить категорию риска?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9" name="Google Shape;139;p18"/>
          <p:cNvCxnSpPr/>
          <p:nvPr/>
        </p:nvCxnSpPr>
        <p:spPr>
          <a:xfrm flipH="1" rot="10800000">
            <a:off x="2410691" y="1188097"/>
            <a:ext cx="4254605" cy="5302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0" name="Google Shape;140;p18"/>
          <p:cNvCxnSpPr/>
          <p:nvPr/>
        </p:nvCxnSpPr>
        <p:spPr>
          <a:xfrm>
            <a:off x="2410691" y="500216"/>
            <a:ext cx="4254605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9"/>
          <p:cNvSpPr txBox="1"/>
          <p:nvPr>
            <p:ph idx="1" type="body"/>
          </p:nvPr>
        </p:nvSpPr>
        <p:spPr>
          <a:xfrm>
            <a:off x="1412232" y="1958350"/>
            <a:ext cx="6793800" cy="251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11430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800"/>
          </a:p>
          <a:p>
            <a:pPr indent="-330200" lvl="0" marL="342900" rtl="0" algn="just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Clr>
                <a:srgbClr val="17365D"/>
              </a:buClr>
              <a:buSzPts val="1600"/>
              <a:buFont typeface="Noto Sans Symbols"/>
              <a:buChar char="⮚"/>
            </a:pPr>
            <a:r>
              <a:rPr lang="ru-RU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сайте контролирующего (надзорного) органа, т.е. на сайте Департамента по вопросам семьи и детей Томской области;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0" marL="342900" rtl="0" algn="just">
              <a:lnSpc>
                <a:spcPct val="115000"/>
              </a:lnSpc>
              <a:spcBef>
                <a:spcPts val="1560"/>
              </a:spcBef>
              <a:spcAft>
                <a:spcPts val="1200"/>
              </a:spcAft>
              <a:buClr>
                <a:srgbClr val="17365D"/>
              </a:buClr>
              <a:buSzPts val="1600"/>
              <a:buFont typeface="Noto Sans Symbols"/>
              <a:buChar char="⮚"/>
            </a:pPr>
            <a:r>
              <a:rPr lang="ru-RU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Непосредственно обратившись в контролирующий (надзорный) орган.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6" name="Google Shape;146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47" name="Google Shape;147;p19"/>
          <p:cNvSpPr txBox="1"/>
          <p:nvPr/>
        </p:nvSpPr>
        <p:spPr>
          <a:xfrm>
            <a:off x="2539160" y="500216"/>
            <a:ext cx="3680271" cy="410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1800" u="none" cap="none" strike="noStrike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 узнать категорию риска?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8" name="Google Shape;148;p19"/>
          <p:cNvCxnSpPr/>
          <p:nvPr/>
        </p:nvCxnSpPr>
        <p:spPr>
          <a:xfrm flipH="1" rot="10800000">
            <a:off x="2410690" y="968943"/>
            <a:ext cx="4254605" cy="5302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9" name="Google Shape;149;p19"/>
          <p:cNvCxnSpPr/>
          <p:nvPr/>
        </p:nvCxnSpPr>
        <p:spPr>
          <a:xfrm>
            <a:off x="2410691" y="500216"/>
            <a:ext cx="4254605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0"/>
          <p:cNvSpPr txBox="1"/>
          <p:nvPr>
            <p:ph idx="1" type="body"/>
          </p:nvPr>
        </p:nvSpPr>
        <p:spPr>
          <a:xfrm>
            <a:off x="1114250" y="1479050"/>
            <a:ext cx="7116900" cy="4702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/>
          </a:bodyPr>
          <a:lstStyle/>
          <a:p>
            <a:pPr indent="0" lvl="0" marL="11430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ct val="116883"/>
              <a:buNone/>
            </a:pPr>
            <a:r>
              <a:t/>
            </a:r>
            <a:endParaRPr sz="2800"/>
          </a:p>
          <a:p>
            <a:pPr indent="0" lvl="0" marL="457200" rtl="0" algn="just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ct val="181818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6400">
                <a:latin typeface="Times New Roman"/>
                <a:ea typeface="Times New Roman"/>
                <a:cs typeface="Times New Roman"/>
                <a:sym typeface="Times New Roman"/>
              </a:rPr>
              <a:t>Заявление должно содержать следующие сведения:</a:t>
            </a:r>
            <a:endParaRPr sz="6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0" marL="800100" rtl="0" algn="just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ct val="100000"/>
              <a:buFont typeface="Times New Roman"/>
              <a:buAutoNum type="arabicPeriod"/>
            </a:pPr>
            <a:r>
              <a:rPr lang="ru-RU" sz="6400">
                <a:latin typeface="Times New Roman"/>
                <a:ea typeface="Times New Roman"/>
                <a:cs typeface="Times New Roman"/>
                <a:sym typeface="Times New Roman"/>
              </a:rPr>
              <a:t>Полное наименование юридического лица, фамилия, имя и отчество (при наличии) индивидуального предпринимателя; </a:t>
            </a:r>
            <a:endParaRPr sz="6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0" marL="800100" rtl="0" algn="just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ct val="100000"/>
              <a:buFont typeface="Times New Roman"/>
              <a:buAutoNum type="arabicPeriod"/>
            </a:pPr>
            <a:r>
              <a:rPr lang="ru-RU" sz="6400">
                <a:latin typeface="Times New Roman"/>
                <a:ea typeface="Times New Roman"/>
                <a:cs typeface="Times New Roman"/>
                <a:sym typeface="Times New Roman"/>
              </a:rPr>
              <a:t>Основной государственный регистрационный номер;</a:t>
            </a:r>
            <a:endParaRPr sz="6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0" marL="800100" rtl="0" algn="just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ct val="100000"/>
              <a:buFont typeface="Times New Roman"/>
              <a:buAutoNum type="arabicPeriod"/>
            </a:pPr>
            <a:r>
              <a:rPr lang="ru-RU" sz="6400">
                <a:latin typeface="Times New Roman"/>
                <a:ea typeface="Times New Roman"/>
                <a:cs typeface="Times New Roman"/>
                <a:sym typeface="Times New Roman"/>
              </a:rPr>
              <a:t>Идентификационный номер налогоплательщика;</a:t>
            </a:r>
            <a:endParaRPr sz="6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0" marL="800100" rtl="0" algn="just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ct val="100000"/>
              <a:buFont typeface="Times New Roman"/>
              <a:buAutoNum type="arabicPeriod"/>
            </a:pPr>
            <a:r>
              <a:rPr lang="ru-RU" sz="6400">
                <a:latin typeface="Times New Roman"/>
                <a:ea typeface="Times New Roman"/>
                <a:cs typeface="Times New Roman"/>
                <a:sym typeface="Times New Roman"/>
              </a:rPr>
              <a:t>Адрес юридического лица, адрес места жительства индивидуального предпринимателя (при необходимости иной почтовый адрес для связи), телефон и адрес электронной почты (при наличии);</a:t>
            </a:r>
            <a:endParaRPr sz="6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0" marL="809999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ct val="100000"/>
              <a:buFont typeface="Times New Roman"/>
              <a:buAutoNum type="arabicPeriod"/>
            </a:pPr>
            <a:r>
              <a:rPr lang="ru-RU" sz="6400">
                <a:latin typeface="Times New Roman"/>
                <a:ea typeface="Times New Roman"/>
                <a:cs typeface="Times New Roman"/>
                <a:sym typeface="Times New Roman"/>
              </a:rPr>
              <a:t>Информация о присвоенных ранее деятельности юридического лица или индивидуального предпринимателя категории риска.</a:t>
            </a:r>
            <a:endParaRPr sz="6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5" name="Google Shape;155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56" name="Google Shape;156;p20"/>
          <p:cNvSpPr txBox="1"/>
          <p:nvPr/>
        </p:nvSpPr>
        <p:spPr>
          <a:xfrm>
            <a:off x="2410690" y="500216"/>
            <a:ext cx="43074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34290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1800" u="none" cap="none" strike="noStrike">
                <a:solidFill>
                  <a:srgbClr val="17365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Можно ли изменить категорию риска?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7" name="Google Shape;157;p20"/>
          <p:cNvCxnSpPr/>
          <p:nvPr/>
        </p:nvCxnSpPr>
        <p:spPr>
          <a:xfrm flipH="1" rot="10800000">
            <a:off x="2410691" y="1224344"/>
            <a:ext cx="4254605" cy="5302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8" name="Google Shape;158;p20"/>
          <p:cNvCxnSpPr/>
          <p:nvPr/>
        </p:nvCxnSpPr>
        <p:spPr>
          <a:xfrm>
            <a:off x="2410691" y="500216"/>
            <a:ext cx="4254605" cy="0"/>
          </a:xfrm>
          <a:prstGeom prst="straightConnector1">
            <a:avLst/>
          </a:prstGeom>
          <a:noFill/>
          <a:ln cap="flat" cmpd="sng" w="38100">
            <a:solidFill>
              <a:srgbClr val="7C5F9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1"/>
          <p:cNvSpPr/>
          <p:nvPr/>
        </p:nvSpPr>
        <p:spPr>
          <a:xfrm>
            <a:off x="1496291" y="1433125"/>
            <a:ext cx="6433259" cy="3805500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21"/>
          <p:cNvSpPr txBox="1"/>
          <p:nvPr>
            <p:ph type="ctrTitle"/>
          </p:nvPr>
        </p:nvSpPr>
        <p:spPr>
          <a:xfrm>
            <a:off x="1303500" y="500050"/>
            <a:ext cx="6874200" cy="10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r>
              <a:rPr b="1" lang="ru-RU" sz="1400">
                <a:latin typeface="Times New Roman"/>
                <a:ea typeface="Times New Roman"/>
                <a:cs typeface="Times New Roman"/>
                <a:sym typeface="Times New Roman"/>
              </a:rPr>
              <a:t>ПУБЛИЧНОЕ  МЕРОПРИЯТИЕ- ВЕБИНАР</a:t>
            </a:r>
            <a:br>
              <a:rPr b="1" lang="ru-RU" sz="1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 sz="1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21"/>
          <p:cNvSpPr txBox="1"/>
          <p:nvPr>
            <p:ph idx="1" type="subTitle"/>
          </p:nvPr>
        </p:nvSpPr>
        <p:spPr>
          <a:xfrm>
            <a:off x="1428728" y="6072206"/>
            <a:ext cx="6486548" cy="5715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ru-RU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29</a:t>
            </a:r>
            <a:r>
              <a:rPr lang="ru-RU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сентября 2023 год</a:t>
            </a:r>
            <a:endParaRPr sz="1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21"/>
          <p:cNvSpPr txBox="1"/>
          <p:nvPr/>
        </p:nvSpPr>
        <p:spPr>
          <a:xfrm>
            <a:off x="1643050" y="1500175"/>
            <a:ext cx="6286500" cy="37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ru-RU" sz="28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Департамент по вопросам семьи и детей Томской области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rgbClr val="7030A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Юридический адрес: </a:t>
            </a:r>
            <a:r>
              <a:rPr b="0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634050, г. Томск,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ул. Тверская, 74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Телефон/факс: </a:t>
            </a:r>
            <a:r>
              <a:rPr b="0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+7(3822) 713 998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Сайт: https://depsd.tomsk.gov.ru/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ru-RU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Е-mail: dep-sem@tomsk.gov.ru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