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48" r:id="rId1"/>
  </p:sldMasterIdLst>
  <p:notesMasterIdLst>
    <p:notesMasterId r:id="rId26"/>
  </p:notesMasterIdLst>
  <p:sldIdLst>
    <p:sldId id="314" r:id="rId2"/>
    <p:sldId id="296" r:id="rId3"/>
    <p:sldId id="259" r:id="rId4"/>
    <p:sldId id="258" r:id="rId5"/>
    <p:sldId id="297" r:id="rId6"/>
    <p:sldId id="300" r:id="rId7"/>
    <p:sldId id="260" r:id="rId8"/>
    <p:sldId id="298" r:id="rId9"/>
    <p:sldId id="299" r:id="rId10"/>
    <p:sldId id="261" r:id="rId11"/>
    <p:sldId id="302" r:id="rId12"/>
    <p:sldId id="303" r:id="rId13"/>
    <p:sldId id="304" r:id="rId14"/>
    <p:sldId id="306" r:id="rId15"/>
    <p:sldId id="313" r:id="rId16"/>
    <p:sldId id="307" r:id="rId17"/>
    <p:sldId id="308" r:id="rId18"/>
    <p:sldId id="309" r:id="rId19"/>
    <p:sldId id="310" r:id="rId20"/>
    <p:sldId id="311" r:id="rId21"/>
    <p:sldId id="312" r:id="rId22"/>
    <p:sldId id="301" r:id="rId23"/>
    <p:sldId id="305" r:id="rId24"/>
    <p:sldId id="293" r:id="rId25"/>
  </p:sldIdLst>
  <p:sldSz cx="9144000" cy="6858000" type="screen4x3"/>
  <p:notesSz cx="6797675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85" autoAdjust="0"/>
    <p:restoredTop sz="94660"/>
  </p:normalViewPr>
  <p:slideViewPr>
    <p:cSldViewPr>
      <p:cViewPr varScale="1">
        <p:scale>
          <a:sx n="122" d="100"/>
          <a:sy n="122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3F7C17-A9BA-4F70-9E3F-9B729615E0DC}" type="doc">
      <dgm:prSet loTypeId="urn:microsoft.com/office/officeart/2005/8/layout/hierarchy3" loCatId="list" qsTypeId="urn:microsoft.com/office/officeart/2005/8/quickstyle/3d2" qsCatId="3D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135D3B51-0A78-4DE5-BC94-0C7C67F3D2F6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Департамент по вопросам семьи и детей Томской области</a:t>
          </a:r>
        </a:p>
        <a:p>
          <a:pPr>
            <a:spcAft>
              <a:spcPts val="0"/>
            </a:spcAft>
          </a:pPr>
          <a:r>
            <a:rPr lang="ru-RU" sz="2000" b="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rPr>
            <a:t>осуществляет функции регионального государственного контроля (надзора) в сфере социального обслуживания  в отношении несовершеннолетних граждан</a:t>
          </a:r>
        </a:p>
        <a:p>
          <a:pPr>
            <a:spcAft>
              <a:spcPts val="0"/>
            </a:spcAft>
          </a:pPr>
          <a:r>
            <a:rPr lang="ru-RU" sz="2000" b="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rPr>
            <a:t>в Томской области</a:t>
          </a:r>
          <a:endParaRPr lang="ru-RU" sz="2000" b="0" dirty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29D95066-0CEC-46DD-A03F-4228DBA8300B}" type="parTrans" cxnId="{A9685BC5-F841-4E62-A0F9-BE96AC2B99D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DF251D6-9E16-4A54-ADE2-A37158E71245}" type="sibTrans" cxnId="{A9685BC5-F841-4E62-A0F9-BE96AC2B99D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846938B-E85B-4575-88C5-226D73815B4B}">
      <dgm:prSet phldrT="[Текст]" custT="1"/>
      <dgm:spPr/>
      <dgm:t>
        <a:bodyPr/>
        <a:lstStyle/>
        <a:p>
          <a:pPr algn="l"/>
          <a:r>
            <a:rPr lang="ru-RU" sz="1500" b="1" dirty="0" smtClean="0">
              <a:latin typeface="Times New Roman" pitchFamily="18" charset="0"/>
              <a:cs typeface="Times New Roman" pitchFamily="18" charset="0"/>
            </a:rPr>
            <a:t>Закон Томской области «Об организации социального обслуживания граждан в Томской области» от 8 октября 2014 года № 127-ОЗ </a:t>
          </a:r>
          <a:endParaRPr lang="ru-RU" sz="1500" b="1" dirty="0">
            <a:latin typeface="Times New Roman" pitchFamily="18" charset="0"/>
            <a:cs typeface="Times New Roman" pitchFamily="18" charset="0"/>
          </a:endParaRPr>
        </a:p>
      </dgm:t>
    </dgm:pt>
    <dgm:pt modelId="{733FF87F-6291-4B7E-AEB0-D9D8EFE7B9EA}" type="parTrans" cxnId="{03413ED6-DABE-4D19-B0EA-14173EDDBE2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07052E3-1A49-4936-A2D9-3035FA39D2CC}" type="sibTrans" cxnId="{03413ED6-DABE-4D19-B0EA-14173EDDBE2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E1ECD3C-35D2-498A-A686-307F9F5C5A0C}">
      <dgm:prSet phldrT="[Текст]" custT="1"/>
      <dgm:spPr/>
      <dgm:t>
        <a:bodyPr/>
        <a:lstStyle/>
        <a:p>
          <a:pPr algn="l"/>
          <a:r>
            <a:rPr lang="ru-RU" sz="1500" b="1" dirty="0" smtClean="0">
              <a:latin typeface="Times New Roman" pitchFamily="18" charset="0"/>
              <a:cs typeface="Times New Roman" pitchFamily="18" charset="0"/>
            </a:rPr>
            <a:t>Постановление Администрации Томской области от 30.10.2014 № 410а «Об утверждении Порядка организации осуществления регионального государственного контроля (надзора) в сфере социального обслуживания»</a:t>
          </a:r>
          <a:endParaRPr lang="ru-RU" sz="1500" b="1" dirty="0">
            <a:latin typeface="Times New Roman" pitchFamily="18" charset="0"/>
            <a:cs typeface="Times New Roman" pitchFamily="18" charset="0"/>
          </a:endParaRPr>
        </a:p>
      </dgm:t>
    </dgm:pt>
    <dgm:pt modelId="{1EA4D3F6-CE06-483D-81DB-FE82AB250ED1}" type="parTrans" cxnId="{3BEDCBD1-CA1A-463E-A5D2-97EAB8C67E5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B316E0A-1C9D-4719-B772-525FCEC9BA10}" type="sibTrans" cxnId="{3BEDCBD1-CA1A-463E-A5D2-97EAB8C67E5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5A02411-64F5-4B63-BE5C-79AEAC56C5B7}">
      <dgm:prSet phldrT="[Текст]" custT="1"/>
      <dgm:spPr/>
      <dgm:t>
        <a:bodyPr/>
        <a:lstStyle/>
        <a:p>
          <a:pPr algn="l"/>
          <a:r>
            <a:rPr lang="ru-RU" sz="1500" b="1" dirty="0" smtClean="0">
              <a:latin typeface="Times New Roman" pitchFamily="18" charset="0"/>
              <a:cs typeface="Times New Roman" pitchFamily="18" charset="0"/>
            </a:rPr>
            <a:t>Постановление Администрации Томской области от 30.10.2014 № 407а «Об определении уполномоченного исполнительного органа государственной власти Томской области в сфере социального обслуживания» </a:t>
          </a:r>
          <a:endParaRPr lang="ru-RU" sz="1500" b="1" u="none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DEF7340-A515-4C26-8517-7EF849DC235D}" type="parTrans" cxnId="{9D24D69C-A0C4-47CC-95E5-C554AF22D50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0F233FB-EA1E-48F2-A775-791AC7308714}" type="sibTrans" cxnId="{9D24D69C-A0C4-47CC-95E5-C554AF22D50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01CF937-7F93-4BC9-9201-4627021E77AD}" type="pres">
      <dgm:prSet presAssocID="{F63F7C17-A9BA-4F70-9E3F-9B729615E0DC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2BFECA5-6744-4531-9D89-C6C611C5FDF8}" type="pres">
      <dgm:prSet presAssocID="{135D3B51-0A78-4DE5-BC94-0C7C67F3D2F6}" presName="root" presStyleCnt="0"/>
      <dgm:spPr/>
    </dgm:pt>
    <dgm:pt modelId="{E82C94D5-C3E5-46A3-9E68-814F733467F8}" type="pres">
      <dgm:prSet presAssocID="{135D3B51-0A78-4DE5-BC94-0C7C67F3D2F6}" presName="rootComposite" presStyleCnt="0"/>
      <dgm:spPr/>
    </dgm:pt>
    <dgm:pt modelId="{9119B382-B90C-4CC6-A590-D7B3858D2349}" type="pres">
      <dgm:prSet presAssocID="{135D3B51-0A78-4DE5-BC94-0C7C67F3D2F6}" presName="rootText" presStyleLbl="node1" presStyleIdx="0" presStyleCnt="1" custScaleX="696567" custScaleY="355987"/>
      <dgm:spPr/>
      <dgm:t>
        <a:bodyPr/>
        <a:lstStyle/>
        <a:p>
          <a:endParaRPr lang="ru-RU"/>
        </a:p>
      </dgm:t>
    </dgm:pt>
    <dgm:pt modelId="{4EC3DF23-ED97-450D-9CE1-0546E27D1798}" type="pres">
      <dgm:prSet presAssocID="{135D3B51-0A78-4DE5-BC94-0C7C67F3D2F6}" presName="rootConnector" presStyleLbl="node1" presStyleIdx="0" presStyleCnt="1"/>
      <dgm:spPr/>
      <dgm:t>
        <a:bodyPr/>
        <a:lstStyle/>
        <a:p>
          <a:endParaRPr lang="ru-RU"/>
        </a:p>
      </dgm:t>
    </dgm:pt>
    <dgm:pt modelId="{764CF451-B968-44B2-A407-1AD8CBEC52F3}" type="pres">
      <dgm:prSet presAssocID="{135D3B51-0A78-4DE5-BC94-0C7C67F3D2F6}" presName="childShape" presStyleCnt="0"/>
      <dgm:spPr/>
    </dgm:pt>
    <dgm:pt modelId="{7C9FE266-5E17-4CAB-B1B3-5FC0DAEE7A27}" type="pres">
      <dgm:prSet presAssocID="{733FF87F-6291-4B7E-AEB0-D9D8EFE7B9EA}" presName="Name13" presStyleLbl="parChTrans1D2" presStyleIdx="0" presStyleCnt="3"/>
      <dgm:spPr/>
      <dgm:t>
        <a:bodyPr/>
        <a:lstStyle/>
        <a:p>
          <a:endParaRPr lang="ru-RU"/>
        </a:p>
      </dgm:t>
    </dgm:pt>
    <dgm:pt modelId="{CB49DE8C-BE60-465B-8534-A2129DDF0BA4}" type="pres">
      <dgm:prSet presAssocID="{5846938B-E85B-4575-88C5-226D73815B4B}" presName="childText" presStyleLbl="bgAcc1" presStyleIdx="0" presStyleCnt="3" custScaleX="751250" custScaleY="1405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5B74D0-0E75-45A2-A7D1-3DE4233F6FB5}" type="pres">
      <dgm:prSet presAssocID="{1EA4D3F6-CE06-483D-81DB-FE82AB250ED1}" presName="Name13" presStyleLbl="parChTrans1D2" presStyleIdx="1" presStyleCnt="3"/>
      <dgm:spPr/>
      <dgm:t>
        <a:bodyPr/>
        <a:lstStyle/>
        <a:p>
          <a:endParaRPr lang="ru-RU"/>
        </a:p>
      </dgm:t>
    </dgm:pt>
    <dgm:pt modelId="{D41A68C8-50DB-4FEE-A9DF-5B4412B1279D}" type="pres">
      <dgm:prSet presAssocID="{2E1ECD3C-35D2-498A-A686-307F9F5C5A0C}" presName="childText" presStyleLbl="bgAcc1" presStyleIdx="1" presStyleCnt="3" custScaleX="755078" custScaleY="2281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A6DB2A-082F-436A-9F21-1E9ECF493C5F}" type="pres">
      <dgm:prSet presAssocID="{0DEF7340-A515-4C26-8517-7EF849DC235D}" presName="Name13" presStyleLbl="parChTrans1D2" presStyleIdx="2" presStyleCnt="3"/>
      <dgm:spPr/>
      <dgm:t>
        <a:bodyPr/>
        <a:lstStyle/>
        <a:p>
          <a:endParaRPr lang="ru-RU"/>
        </a:p>
      </dgm:t>
    </dgm:pt>
    <dgm:pt modelId="{DD6D231E-E91E-41A5-A7B7-7238CA139506}" type="pres">
      <dgm:prSet presAssocID="{35A02411-64F5-4B63-BE5C-79AEAC56C5B7}" presName="childText" presStyleLbl="bgAcc1" presStyleIdx="2" presStyleCnt="3" custScaleX="756741" custScaleY="236868" custLinFactNeighborX="-793" custLinFactNeighborY="-122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EC91C0D-8CD9-4E9D-A829-18CF0D890B9C}" type="presOf" srcId="{2E1ECD3C-35D2-498A-A686-307F9F5C5A0C}" destId="{D41A68C8-50DB-4FEE-A9DF-5B4412B1279D}" srcOrd="0" destOrd="0" presId="urn:microsoft.com/office/officeart/2005/8/layout/hierarchy3"/>
    <dgm:cxn modelId="{B091F653-A776-4B78-9290-BA035FC46979}" type="presOf" srcId="{35A02411-64F5-4B63-BE5C-79AEAC56C5B7}" destId="{DD6D231E-E91E-41A5-A7B7-7238CA139506}" srcOrd="0" destOrd="0" presId="urn:microsoft.com/office/officeart/2005/8/layout/hierarchy3"/>
    <dgm:cxn modelId="{6A863BE3-1A3F-4748-956B-1A7E0357562B}" type="presOf" srcId="{1EA4D3F6-CE06-483D-81DB-FE82AB250ED1}" destId="{725B74D0-0E75-45A2-A7D1-3DE4233F6FB5}" srcOrd="0" destOrd="0" presId="urn:microsoft.com/office/officeart/2005/8/layout/hierarchy3"/>
    <dgm:cxn modelId="{DAE824DA-2663-49FC-826F-3C1451007009}" type="presOf" srcId="{135D3B51-0A78-4DE5-BC94-0C7C67F3D2F6}" destId="{9119B382-B90C-4CC6-A590-D7B3858D2349}" srcOrd="0" destOrd="0" presId="urn:microsoft.com/office/officeart/2005/8/layout/hierarchy3"/>
    <dgm:cxn modelId="{3BEDCBD1-CA1A-463E-A5D2-97EAB8C67E56}" srcId="{135D3B51-0A78-4DE5-BC94-0C7C67F3D2F6}" destId="{2E1ECD3C-35D2-498A-A686-307F9F5C5A0C}" srcOrd="1" destOrd="0" parTransId="{1EA4D3F6-CE06-483D-81DB-FE82AB250ED1}" sibTransId="{7B316E0A-1C9D-4719-B772-525FCEC9BA10}"/>
    <dgm:cxn modelId="{A9685BC5-F841-4E62-A0F9-BE96AC2B99D9}" srcId="{F63F7C17-A9BA-4F70-9E3F-9B729615E0DC}" destId="{135D3B51-0A78-4DE5-BC94-0C7C67F3D2F6}" srcOrd="0" destOrd="0" parTransId="{29D95066-0CEC-46DD-A03F-4228DBA8300B}" sibTransId="{2DF251D6-9E16-4A54-ADE2-A37158E71245}"/>
    <dgm:cxn modelId="{03413ED6-DABE-4D19-B0EA-14173EDDBE26}" srcId="{135D3B51-0A78-4DE5-BC94-0C7C67F3D2F6}" destId="{5846938B-E85B-4575-88C5-226D73815B4B}" srcOrd="0" destOrd="0" parTransId="{733FF87F-6291-4B7E-AEB0-D9D8EFE7B9EA}" sibTransId="{B07052E3-1A49-4936-A2D9-3035FA39D2CC}"/>
    <dgm:cxn modelId="{A4B5A17B-80B2-42F7-BD3B-F4F02BB95A39}" type="presOf" srcId="{0DEF7340-A515-4C26-8517-7EF849DC235D}" destId="{8DA6DB2A-082F-436A-9F21-1E9ECF493C5F}" srcOrd="0" destOrd="0" presId="urn:microsoft.com/office/officeart/2005/8/layout/hierarchy3"/>
    <dgm:cxn modelId="{D2F35A14-23E4-4C76-A2A8-F4077057690F}" type="presOf" srcId="{733FF87F-6291-4B7E-AEB0-D9D8EFE7B9EA}" destId="{7C9FE266-5E17-4CAB-B1B3-5FC0DAEE7A27}" srcOrd="0" destOrd="0" presId="urn:microsoft.com/office/officeart/2005/8/layout/hierarchy3"/>
    <dgm:cxn modelId="{9D24D69C-A0C4-47CC-95E5-C554AF22D501}" srcId="{135D3B51-0A78-4DE5-BC94-0C7C67F3D2F6}" destId="{35A02411-64F5-4B63-BE5C-79AEAC56C5B7}" srcOrd="2" destOrd="0" parTransId="{0DEF7340-A515-4C26-8517-7EF849DC235D}" sibTransId="{B0F233FB-EA1E-48F2-A775-791AC7308714}"/>
    <dgm:cxn modelId="{C819BEEF-5690-49B2-9417-141C23BB82E0}" type="presOf" srcId="{135D3B51-0A78-4DE5-BC94-0C7C67F3D2F6}" destId="{4EC3DF23-ED97-450D-9CE1-0546E27D1798}" srcOrd="1" destOrd="0" presId="urn:microsoft.com/office/officeart/2005/8/layout/hierarchy3"/>
    <dgm:cxn modelId="{5D6BDA12-330F-4BE3-BFE2-41AEABC3B427}" type="presOf" srcId="{F63F7C17-A9BA-4F70-9E3F-9B729615E0DC}" destId="{F01CF937-7F93-4BC9-9201-4627021E77AD}" srcOrd="0" destOrd="0" presId="urn:microsoft.com/office/officeart/2005/8/layout/hierarchy3"/>
    <dgm:cxn modelId="{E55E34B6-4A12-4304-8DC2-51DD3D15B6AE}" type="presOf" srcId="{5846938B-E85B-4575-88C5-226D73815B4B}" destId="{CB49DE8C-BE60-465B-8534-A2129DDF0BA4}" srcOrd="0" destOrd="0" presId="urn:microsoft.com/office/officeart/2005/8/layout/hierarchy3"/>
    <dgm:cxn modelId="{F1F7EF20-44BE-42A2-931C-707C1FBDC63C}" type="presParOf" srcId="{F01CF937-7F93-4BC9-9201-4627021E77AD}" destId="{02BFECA5-6744-4531-9D89-C6C611C5FDF8}" srcOrd="0" destOrd="0" presId="urn:microsoft.com/office/officeart/2005/8/layout/hierarchy3"/>
    <dgm:cxn modelId="{B85455CB-8AD9-4FB5-AFF7-CDEE8D8684AB}" type="presParOf" srcId="{02BFECA5-6744-4531-9D89-C6C611C5FDF8}" destId="{E82C94D5-C3E5-46A3-9E68-814F733467F8}" srcOrd="0" destOrd="0" presId="urn:microsoft.com/office/officeart/2005/8/layout/hierarchy3"/>
    <dgm:cxn modelId="{B071C9FE-8662-4F25-89FA-B77075EEB680}" type="presParOf" srcId="{E82C94D5-C3E5-46A3-9E68-814F733467F8}" destId="{9119B382-B90C-4CC6-A590-D7B3858D2349}" srcOrd="0" destOrd="0" presId="urn:microsoft.com/office/officeart/2005/8/layout/hierarchy3"/>
    <dgm:cxn modelId="{BBF8136C-E15A-4A45-B225-578F1BB09249}" type="presParOf" srcId="{E82C94D5-C3E5-46A3-9E68-814F733467F8}" destId="{4EC3DF23-ED97-450D-9CE1-0546E27D1798}" srcOrd="1" destOrd="0" presId="urn:microsoft.com/office/officeart/2005/8/layout/hierarchy3"/>
    <dgm:cxn modelId="{8F5B78FD-D975-46AE-99B8-E51322FAC119}" type="presParOf" srcId="{02BFECA5-6744-4531-9D89-C6C611C5FDF8}" destId="{764CF451-B968-44B2-A407-1AD8CBEC52F3}" srcOrd="1" destOrd="0" presId="urn:microsoft.com/office/officeart/2005/8/layout/hierarchy3"/>
    <dgm:cxn modelId="{FCEDE43D-9D62-4F8F-AABF-05871B4F0833}" type="presParOf" srcId="{764CF451-B968-44B2-A407-1AD8CBEC52F3}" destId="{7C9FE266-5E17-4CAB-B1B3-5FC0DAEE7A27}" srcOrd="0" destOrd="0" presId="urn:microsoft.com/office/officeart/2005/8/layout/hierarchy3"/>
    <dgm:cxn modelId="{F26F8B8B-E62E-47CF-9F0A-9BFE38132936}" type="presParOf" srcId="{764CF451-B968-44B2-A407-1AD8CBEC52F3}" destId="{CB49DE8C-BE60-465B-8534-A2129DDF0BA4}" srcOrd="1" destOrd="0" presId="urn:microsoft.com/office/officeart/2005/8/layout/hierarchy3"/>
    <dgm:cxn modelId="{1521CB7D-5296-49C0-96B7-66708CF19FCC}" type="presParOf" srcId="{764CF451-B968-44B2-A407-1AD8CBEC52F3}" destId="{725B74D0-0E75-45A2-A7D1-3DE4233F6FB5}" srcOrd="2" destOrd="0" presId="urn:microsoft.com/office/officeart/2005/8/layout/hierarchy3"/>
    <dgm:cxn modelId="{8177976D-0EE0-4FC0-843C-ECE6B8B0E745}" type="presParOf" srcId="{764CF451-B968-44B2-A407-1AD8CBEC52F3}" destId="{D41A68C8-50DB-4FEE-A9DF-5B4412B1279D}" srcOrd="3" destOrd="0" presId="urn:microsoft.com/office/officeart/2005/8/layout/hierarchy3"/>
    <dgm:cxn modelId="{5C4F56A8-A36D-44A4-8685-1598942A563C}" type="presParOf" srcId="{764CF451-B968-44B2-A407-1AD8CBEC52F3}" destId="{8DA6DB2A-082F-436A-9F21-1E9ECF493C5F}" srcOrd="4" destOrd="0" presId="urn:microsoft.com/office/officeart/2005/8/layout/hierarchy3"/>
    <dgm:cxn modelId="{6A9E8FF6-EEBD-4364-94DF-3294698BCAEF}" type="presParOf" srcId="{764CF451-B968-44B2-A407-1AD8CBEC52F3}" destId="{DD6D231E-E91E-41A5-A7B7-7238CA139506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6BA04CF-C2A4-45C1-8E55-3372D2D22046}" type="doc">
      <dgm:prSet loTypeId="urn:microsoft.com/office/officeart/2005/8/layout/target3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CA6AFD8-21BF-4984-922A-2DDDCA40C503}">
      <dgm:prSet phldrT="[Текст]" custT="1"/>
      <dgm:spPr/>
      <dgm:t>
        <a:bodyPr/>
        <a:lstStyle/>
        <a:p>
          <a:pPr algn="just"/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1) организует и проводит проверки, юридических лиц, индивидуальных предпринимателей включенных в реестр поставщиков социальных услуг;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CB81D88D-4150-4E6D-BF36-3264E220E50E}" type="parTrans" cxnId="{D9CD6F55-A2F6-4728-BA28-BF40425170CD}">
      <dgm:prSet/>
      <dgm:spPr/>
      <dgm:t>
        <a:bodyPr/>
        <a:lstStyle/>
        <a:p>
          <a:endParaRPr lang="ru-RU"/>
        </a:p>
      </dgm:t>
    </dgm:pt>
    <dgm:pt modelId="{66739ED3-2138-4743-BE51-9D94C6EF9E88}" type="sibTrans" cxnId="{D9CD6F55-A2F6-4728-BA28-BF40425170CD}">
      <dgm:prSet/>
      <dgm:spPr/>
      <dgm:t>
        <a:bodyPr/>
        <a:lstStyle/>
        <a:p>
          <a:endParaRPr lang="ru-RU"/>
        </a:p>
      </dgm:t>
    </dgm:pt>
    <dgm:pt modelId="{6F659C7F-B23F-484C-88ED-7A1CCCB216B1}">
      <dgm:prSet phldrT="[Текст]" custT="1"/>
      <dgm:spPr/>
      <dgm:t>
        <a:bodyPr/>
        <a:lstStyle/>
        <a:p>
          <a:pPr algn="just">
            <a:spcAft>
              <a:spcPct val="35000"/>
            </a:spcAft>
          </a:pPr>
          <a:endParaRPr lang="ru-RU" sz="1600" b="1" dirty="0" smtClean="0">
            <a:latin typeface="Times New Roman" pitchFamily="18" charset="0"/>
            <a:cs typeface="Times New Roman" pitchFamily="18" charset="0"/>
          </a:endParaRPr>
        </a:p>
        <a:p>
          <a:pPr algn="just">
            <a:spcAft>
              <a:spcPct val="35000"/>
            </a:spcAft>
          </a:pPr>
          <a:endParaRPr lang="ru-RU" sz="1600" b="1" dirty="0" smtClean="0">
            <a:latin typeface="Times New Roman" pitchFamily="18" charset="0"/>
            <a:cs typeface="Times New Roman" pitchFamily="18" charset="0"/>
          </a:endParaRPr>
        </a:p>
        <a:p>
          <a:pPr algn="just">
            <a:spcAft>
              <a:spcPct val="35000"/>
            </a:spcAft>
          </a:pP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2) в пределах своей компетенции принимает меры при выявлении в деятельности индивидуальных предпринимателей и юридических лиц нарушений требований действующего законодательства, оформляет предписания об устранении выявленных нарушений;</a:t>
          </a:r>
        </a:p>
      </dgm:t>
    </dgm:pt>
    <dgm:pt modelId="{0C48E340-1887-4CE0-85FA-F05C786F9573}" type="parTrans" cxnId="{0CF9768C-6F3F-4966-A105-D84474063E33}">
      <dgm:prSet/>
      <dgm:spPr/>
      <dgm:t>
        <a:bodyPr/>
        <a:lstStyle/>
        <a:p>
          <a:endParaRPr lang="ru-RU"/>
        </a:p>
      </dgm:t>
    </dgm:pt>
    <dgm:pt modelId="{C749FC04-FFC9-429E-AF58-6B7C22C65C20}" type="sibTrans" cxnId="{0CF9768C-6F3F-4966-A105-D84474063E33}">
      <dgm:prSet/>
      <dgm:spPr/>
      <dgm:t>
        <a:bodyPr/>
        <a:lstStyle/>
        <a:p>
          <a:endParaRPr lang="ru-RU"/>
        </a:p>
      </dgm:t>
    </dgm:pt>
    <dgm:pt modelId="{132C44F2-A838-4484-B0FF-E877BBC92665}">
      <dgm:prSet phldrT="[Текст]" custT="1"/>
      <dgm:spPr/>
      <dgm:t>
        <a:bodyPr/>
        <a:lstStyle/>
        <a:p>
          <a:pPr algn="just"/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3) осуществляет иные предусмотренные федеральными законами, законами и иными нормативными правовыми актами Томской области функции.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699D347E-6987-4A2E-9E08-C5544957A297}" type="parTrans" cxnId="{56B3648A-9B2C-44CE-B337-D40C55660F35}">
      <dgm:prSet/>
      <dgm:spPr/>
      <dgm:t>
        <a:bodyPr/>
        <a:lstStyle/>
        <a:p>
          <a:endParaRPr lang="ru-RU"/>
        </a:p>
      </dgm:t>
    </dgm:pt>
    <dgm:pt modelId="{D06EEC2E-9D64-4F45-AE15-53DB1E780E0D}" type="sibTrans" cxnId="{56B3648A-9B2C-44CE-B337-D40C55660F35}">
      <dgm:prSet/>
      <dgm:spPr/>
      <dgm:t>
        <a:bodyPr/>
        <a:lstStyle/>
        <a:p>
          <a:endParaRPr lang="ru-RU"/>
        </a:p>
      </dgm:t>
    </dgm:pt>
    <dgm:pt modelId="{9E091FA6-95C4-40D1-AE9A-5254CD4AB506}" type="pres">
      <dgm:prSet presAssocID="{F6BA04CF-C2A4-45C1-8E55-3372D2D2204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CBED324-B422-4573-BB6F-94EF82E1266B}" type="pres">
      <dgm:prSet presAssocID="{DCA6AFD8-21BF-4984-922A-2DDDCA40C503}" presName="circle1" presStyleLbl="node1" presStyleIdx="0" presStyleCnt="3"/>
      <dgm:spPr/>
      <dgm:t>
        <a:bodyPr/>
        <a:lstStyle/>
        <a:p>
          <a:endParaRPr lang="ru-RU"/>
        </a:p>
      </dgm:t>
    </dgm:pt>
    <dgm:pt modelId="{B204B51A-9C8F-4E2C-9CE9-8D58AAF46410}" type="pres">
      <dgm:prSet presAssocID="{DCA6AFD8-21BF-4984-922A-2DDDCA40C503}" presName="space" presStyleCnt="0"/>
      <dgm:spPr/>
      <dgm:t>
        <a:bodyPr/>
        <a:lstStyle/>
        <a:p>
          <a:endParaRPr lang="ru-RU"/>
        </a:p>
      </dgm:t>
    </dgm:pt>
    <dgm:pt modelId="{627C8F86-7BE3-4872-9DE7-FC0DB134C91A}" type="pres">
      <dgm:prSet presAssocID="{DCA6AFD8-21BF-4984-922A-2DDDCA40C503}" presName="rect1" presStyleLbl="alignAcc1" presStyleIdx="0" presStyleCnt="3"/>
      <dgm:spPr/>
      <dgm:t>
        <a:bodyPr/>
        <a:lstStyle/>
        <a:p>
          <a:endParaRPr lang="ru-RU"/>
        </a:p>
      </dgm:t>
    </dgm:pt>
    <dgm:pt modelId="{10AF7F0E-9588-4A73-BF34-7624A146087B}" type="pres">
      <dgm:prSet presAssocID="{6F659C7F-B23F-484C-88ED-7A1CCCB216B1}" presName="vertSpace2" presStyleLbl="node1" presStyleIdx="0" presStyleCnt="3"/>
      <dgm:spPr/>
      <dgm:t>
        <a:bodyPr/>
        <a:lstStyle/>
        <a:p>
          <a:endParaRPr lang="ru-RU"/>
        </a:p>
      </dgm:t>
    </dgm:pt>
    <dgm:pt modelId="{2533A268-4703-444A-A5DA-96B5ED0FA9FA}" type="pres">
      <dgm:prSet presAssocID="{6F659C7F-B23F-484C-88ED-7A1CCCB216B1}" presName="circle2" presStyleLbl="node1" presStyleIdx="1" presStyleCnt="3"/>
      <dgm:spPr/>
      <dgm:t>
        <a:bodyPr/>
        <a:lstStyle/>
        <a:p>
          <a:endParaRPr lang="ru-RU"/>
        </a:p>
      </dgm:t>
    </dgm:pt>
    <dgm:pt modelId="{0974E119-2C92-4885-BB9A-7FE43097818E}" type="pres">
      <dgm:prSet presAssocID="{6F659C7F-B23F-484C-88ED-7A1CCCB216B1}" presName="rect2" presStyleLbl="alignAcc1" presStyleIdx="1" presStyleCnt="3" custScaleY="77227" custLinFactNeighborX="-441" custLinFactNeighborY="-6789"/>
      <dgm:spPr/>
      <dgm:t>
        <a:bodyPr/>
        <a:lstStyle/>
        <a:p>
          <a:endParaRPr lang="ru-RU"/>
        </a:p>
      </dgm:t>
    </dgm:pt>
    <dgm:pt modelId="{0BC89BC8-7ADD-4443-8B65-DAD4C0F87118}" type="pres">
      <dgm:prSet presAssocID="{132C44F2-A838-4484-B0FF-E877BBC92665}" presName="vertSpace3" presStyleLbl="node1" presStyleIdx="1" presStyleCnt="3"/>
      <dgm:spPr/>
      <dgm:t>
        <a:bodyPr/>
        <a:lstStyle/>
        <a:p>
          <a:endParaRPr lang="ru-RU"/>
        </a:p>
      </dgm:t>
    </dgm:pt>
    <dgm:pt modelId="{A64C290D-94BB-4DBF-94D5-C0A5613ED8CA}" type="pres">
      <dgm:prSet presAssocID="{132C44F2-A838-4484-B0FF-E877BBC92665}" presName="circle3" presStyleLbl="node1" presStyleIdx="2" presStyleCnt="3"/>
      <dgm:spPr/>
      <dgm:t>
        <a:bodyPr/>
        <a:lstStyle/>
        <a:p>
          <a:endParaRPr lang="ru-RU"/>
        </a:p>
      </dgm:t>
    </dgm:pt>
    <dgm:pt modelId="{7B2DEEDB-2464-4013-8854-52F2838C86C0}" type="pres">
      <dgm:prSet presAssocID="{132C44F2-A838-4484-B0FF-E877BBC92665}" presName="rect3" presStyleLbl="alignAcc1" presStyleIdx="2" presStyleCnt="3" custScaleY="78952" custLinFactNeighborX="-441" custLinFactNeighborY="40290"/>
      <dgm:spPr/>
      <dgm:t>
        <a:bodyPr/>
        <a:lstStyle/>
        <a:p>
          <a:endParaRPr lang="ru-RU"/>
        </a:p>
      </dgm:t>
    </dgm:pt>
    <dgm:pt modelId="{5CFD18CB-BE4A-4AAD-A10F-DD2E95F26372}" type="pres">
      <dgm:prSet presAssocID="{DCA6AFD8-21BF-4984-922A-2DDDCA40C503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F5E627-F45F-4584-8364-0BAF31E4597F}" type="pres">
      <dgm:prSet presAssocID="{6F659C7F-B23F-484C-88ED-7A1CCCB216B1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0B19DE-FD9B-4FF3-BE16-2AAE424989BD}" type="pres">
      <dgm:prSet presAssocID="{132C44F2-A838-4484-B0FF-E877BBC92665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DE7B8B3-067F-4CC5-A40D-A3A23E285ACE}" type="presOf" srcId="{6F659C7F-B23F-484C-88ED-7A1CCCB216B1}" destId="{DBF5E627-F45F-4584-8364-0BAF31E4597F}" srcOrd="1" destOrd="0" presId="urn:microsoft.com/office/officeart/2005/8/layout/target3"/>
    <dgm:cxn modelId="{56B3648A-9B2C-44CE-B337-D40C55660F35}" srcId="{F6BA04CF-C2A4-45C1-8E55-3372D2D22046}" destId="{132C44F2-A838-4484-B0FF-E877BBC92665}" srcOrd="2" destOrd="0" parTransId="{699D347E-6987-4A2E-9E08-C5544957A297}" sibTransId="{D06EEC2E-9D64-4F45-AE15-53DB1E780E0D}"/>
    <dgm:cxn modelId="{0A0CD24A-78D7-46A8-96F9-F5D5997CFB04}" type="presOf" srcId="{DCA6AFD8-21BF-4984-922A-2DDDCA40C503}" destId="{5CFD18CB-BE4A-4AAD-A10F-DD2E95F26372}" srcOrd="1" destOrd="0" presId="urn:microsoft.com/office/officeart/2005/8/layout/target3"/>
    <dgm:cxn modelId="{010297E2-E9ED-4EC8-95BA-625908AA5E78}" type="presOf" srcId="{DCA6AFD8-21BF-4984-922A-2DDDCA40C503}" destId="{627C8F86-7BE3-4872-9DE7-FC0DB134C91A}" srcOrd="0" destOrd="0" presId="urn:microsoft.com/office/officeart/2005/8/layout/target3"/>
    <dgm:cxn modelId="{728FC9F2-53CA-4B50-901F-4AE38B509166}" type="presOf" srcId="{132C44F2-A838-4484-B0FF-E877BBC92665}" destId="{7B2DEEDB-2464-4013-8854-52F2838C86C0}" srcOrd="0" destOrd="0" presId="urn:microsoft.com/office/officeart/2005/8/layout/target3"/>
    <dgm:cxn modelId="{9D7CBB21-B785-45E2-8468-D448E7D87A59}" type="presOf" srcId="{132C44F2-A838-4484-B0FF-E877BBC92665}" destId="{490B19DE-FD9B-4FF3-BE16-2AAE424989BD}" srcOrd="1" destOrd="0" presId="urn:microsoft.com/office/officeart/2005/8/layout/target3"/>
    <dgm:cxn modelId="{6AB4721D-DCBC-4D98-8327-77783C14218F}" type="presOf" srcId="{6F659C7F-B23F-484C-88ED-7A1CCCB216B1}" destId="{0974E119-2C92-4885-BB9A-7FE43097818E}" srcOrd="0" destOrd="0" presId="urn:microsoft.com/office/officeart/2005/8/layout/target3"/>
    <dgm:cxn modelId="{D9CD6F55-A2F6-4728-BA28-BF40425170CD}" srcId="{F6BA04CF-C2A4-45C1-8E55-3372D2D22046}" destId="{DCA6AFD8-21BF-4984-922A-2DDDCA40C503}" srcOrd="0" destOrd="0" parTransId="{CB81D88D-4150-4E6D-BF36-3264E220E50E}" sibTransId="{66739ED3-2138-4743-BE51-9D94C6EF9E88}"/>
    <dgm:cxn modelId="{0CF9768C-6F3F-4966-A105-D84474063E33}" srcId="{F6BA04CF-C2A4-45C1-8E55-3372D2D22046}" destId="{6F659C7F-B23F-484C-88ED-7A1CCCB216B1}" srcOrd="1" destOrd="0" parTransId="{0C48E340-1887-4CE0-85FA-F05C786F9573}" sibTransId="{C749FC04-FFC9-429E-AF58-6B7C22C65C20}"/>
    <dgm:cxn modelId="{5C44E76C-61F8-4D02-B2EE-A483A1FFAC39}" type="presOf" srcId="{F6BA04CF-C2A4-45C1-8E55-3372D2D22046}" destId="{9E091FA6-95C4-40D1-AE9A-5254CD4AB506}" srcOrd="0" destOrd="0" presId="urn:microsoft.com/office/officeart/2005/8/layout/target3"/>
    <dgm:cxn modelId="{587E44F4-5C86-441C-BF4F-B58B0FCB3871}" type="presParOf" srcId="{9E091FA6-95C4-40D1-AE9A-5254CD4AB506}" destId="{3CBED324-B422-4573-BB6F-94EF82E1266B}" srcOrd="0" destOrd="0" presId="urn:microsoft.com/office/officeart/2005/8/layout/target3"/>
    <dgm:cxn modelId="{8BD19603-AC52-4695-A1A6-12BDCFC10864}" type="presParOf" srcId="{9E091FA6-95C4-40D1-AE9A-5254CD4AB506}" destId="{B204B51A-9C8F-4E2C-9CE9-8D58AAF46410}" srcOrd="1" destOrd="0" presId="urn:microsoft.com/office/officeart/2005/8/layout/target3"/>
    <dgm:cxn modelId="{85EA808C-772D-4CD9-9DB1-695340FE2DD8}" type="presParOf" srcId="{9E091FA6-95C4-40D1-AE9A-5254CD4AB506}" destId="{627C8F86-7BE3-4872-9DE7-FC0DB134C91A}" srcOrd="2" destOrd="0" presId="urn:microsoft.com/office/officeart/2005/8/layout/target3"/>
    <dgm:cxn modelId="{E141D015-7C53-44FD-AC10-31266911332A}" type="presParOf" srcId="{9E091FA6-95C4-40D1-AE9A-5254CD4AB506}" destId="{10AF7F0E-9588-4A73-BF34-7624A146087B}" srcOrd="3" destOrd="0" presId="urn:microsoft.com/office/officeart/2005/8/layout/target3"/>
    <dgm:cxn modelId="{D9642601-6F1A-4237-9C75-4E0BC24CE20E}" type="presParOf" srcId="{9E091FA6-95C4-40D1-AE9A-5254CD4AB506}" destId="{2533A268-4703-444A-A5DA-96B5ED0FA9FA}" srcOrd="4" destOrd="0" presId="urn:microsoft.com/office/officeart/2005/8/layout/target3"/>
    <dgm:cxn modelId="{8DB965A0-7104-4DB7-A2F7-41D37E296D6A}" type="presParOf" srcId="{9E091FA6-95C4-40D1-AE9A-5254CD4AB506}" destId="{0974E119-2C92-4885-BB9A-7FE43097818E}" srcOrd="5" destOrd="0" presId="urn:microsoft.com/office/officeart/2005/8/layout/target3"/>
    <dgm:cxn modelId="{05CF7563-A36C-4075-8C33-6AC10535D008}" type="presParOf" srcId="{9E091FA6-95C4-40D1-AE9A-5254CD4AB506}" destId="{0BC89BC8-7ADD-4443-8B65-DAD4C0F87118}" srcOrd="6" destOrd="0" presId="urn:microsoft.com/office/officeart/2005/8/layout/target3"/>
    <dgm:cxn modelId="{1FB5278F-134F-4B87-8113-382B1DFB4382}" type="presParOf" srcId="{9E091FA6-95C4-40D1-AE9A-5254CD4AB506}" destId="{A64C290D-94BB-4DBF-94D5-C0A5613ED8CA}" srcOrd="7" destOrd="0" presId="urn:microsoft.com/office/officeart/2005/8/layout/target3"/>
    <dgm:cxn modelId="{65EF371E-A992-4DCF-9EA2-680AB423462B}" type="presParOf" srcId="{9E091FA6-95C4-40D1-AE9A-5254CD4AB506}" destId="{7B2DEEDB-2464-4013-8854-52F2838C86C0}" srcOrd="8" destOrd="0" presId="urn:microsoft.com/office/officeart/2005/8/layout/target3"/>
    <dgm:cxn modelId="{4A3AB83F-C962-4D97-B426-59A81498F0A8}" type="presParOf" srcId="{9E091FA6-95C4-40D1-AE9A-5254CD4AB506}" destId="{5CFD18CB-BE4A-4AAD-A10F-DD2E95F26372}" srcOrd="9" destOrd="0" presId="urn:microsoft.com/office/officeart/2005/8/layout/target3"/>
    <dgm:cxn modelId="{FD91BF25-8343-4EEF-B45E-8DDD4617E564}" type="presParOf" srcId="{9E091FA6-95C4-40D1-AE9A-5254CD4AB506}" destId="{DBF5E627-F45F-4584-8364-0BAF31E4597F}" srcOrd="10" destOrd="0" presId="urn:microsoft.com/office/officeart/2005/8/layout/target3"/>
    <dgm:cxn modelId="{241DCA8B-2C7C-4D9A-8C39-FA7E16EABB57}" type="presParOf" srcId="{9E091FA6-95C4-40D1-AE9A-5254CD4AB506}" destId="{490B19DE-FD9B-4FF3-BE16-2AAE424989BD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3ABA4FA-7DA5-4192-A2CB-3713D84C0B56}" type="doc">
      <dgm:prSet loTypeId="urn:microsoft.com/office/officeart/2005/8/layout/hList6" loCatId="list" qsTypeId="urn:microsoft.com/office/officeart/2005/8/quickstyle/3d6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6ED98602-5F44-4FAB-B91D-1D848F758F6E}">
      <dgm:prSet custT="1"/>
      <dgm:spPr/>
      <dgm:t>
        <a:bodyPr/>
        <a:lstStyle/>
        <a:p>
          <a:pPr algn="ctr" rtl="0">
            <a:spcAft>
              <a:spcPts val="0"/>
            </a:spcAft>
          </a:pP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содержания информационных стендов в зданиях и помещениях поставщиков социальных услуг (административном здании, филиалах, отделениях)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2B37A69-2BF8-4DBC-8B9C-4F6B2A9E1D3D}" type="parTrans" cxnId="{D514434B-1C6D-4281-9CBE-E64CE15846C3}">
      <dgm:prSet/>
      <dgm:spPr/>
      <dgm:t>
        <a:bodyPr/>
        <a:lstStyle/>
        <a:p>
          <a:pPr algn="ctr"/>
          <a:endParaRPr lang="ru-RU"/>
        </a:p>
      </dgm:t>
    </dgm:pt>
    <dgm:pt modelId="{8CF6126E-403D-445D-B708-8C55DE73C849}" type="sibTrans" cxnId="{D514434B-1C6D-4281-9CBE-E64CE15846C3}">
      <dgm:prSet/>
      <dgm:spPr/>
      <dgm:t>
        <a:bodyPr/>
        <a:lstStyle/>
        <a:p>
          <a:pPr algn="ctr"/>
          <a:endParaRPr lang="ru-RU"/>
        </a:p>
      </dgm:t>
    </dgm:pt>
    <dgm:pt modelId="{AF6DC3E0-054B-4F9F-A9BE-0B3462572F34}">
      <dgm:prSet custT="1"/>
      <dgm:spPr/>
      <dgm:t>
        <a:bodyPr/>
        <a:lstStyle/>
        <a:p>
          <a:pPr algn="ctr" rtl="0"/>
          <a:r>
            <a:rPr lang="ru-RU" sz="19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порядка, условий предоставления социальных услуг в ходе документарной проверки личных дел получателей социальных услуг </a:t>
          </a:r>
          <a:endParaRPr lang="ru-RU" sz="19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B36523-2B9D-4F60-845C-56CD270914BF}" type="parTrans" cxnId="{34745C74-5E1F-44FE-916E-CE2FE6CE63D6}">
      <dgm:prSet/>
      <dgm:spPr/>
      <dgm:t>
        <a:bodyPr/>
        <a:lstStyle/>
        <a:p>
          <a:pPr algn="ctr"/>
          <a:endParaRPr lang="ru-RU"/>
        </a:p>
      </dgm:t>
    </dgm:pt>
    <dgm:pt modelId="{7EB060EA-8BDE-4927-B95F-F5F252DFEA96}" type="sibTrans" cxnId="{34745C74-5E1F-44FE-916E-CE2FE6CE63D6}">
      <dgm:prSet/>
      <dgm:spPr/>
      <dgm:t>
        <a:bodyPr/>
        <a:lstStyle/>
        <a:p>
          <a:pPr algn="ctr"/>
          <a:endParaRPr lang="ru-RU"/>
        </a:p>
      </dgm:t>
    </dgm:pt>
    <dgm:pt modelId="{C153046F-C5D5-4AE8-99FC-42D5B27E62DC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содержания информации, размещенной на официальном сайте поставщика социальных услуг  в информационно-коммуникационной сети «Интернет»</a:t>
          </a:r>
        </a:p>
      </dgm:t>
    </dgm:pt>
    <dgm:pt modelId="{F5344AC3-26C3-476A-A7E7-11427244431D}" type="parTrans" cxnId="{8037D9D2-4137-4844-9B90-92FE92FA791A}">
      <dgm:prSet/>
      <dgm:spPr/>
      <dgm:t>
        <a:bodyPr/>
        <a:lstStyle/>
        <a:p>
          <a:endParaRPr lang="ru-RU"/>
        </a:p>
      </dgm:t>
    </dgm:pt>
    <dgm:pt modelId="{7B4E9CE5-6C20-49BD-9865-84B5633B2C8B}" type="sibTrans" cxnId="{8037D9D2-4137-4844-9B90-92FE92FA791A}">
      <dgm:prSet/>
      <dgm:spPr/>
      <dgm:t>
        <a:bodyPr/>
        <a:lstStyle/>
        <a:p>
          <a:endParaRPr lang="ru-RU"/>
        </a:p>
      </dgm:t>
    </dgm:pt>
    <dgm:pt modelId="{AF88F0B3-63B9-4C17-BD7D-93F7BBD687B3}">
      <dgm:prSet custT="1"/>
      <dgm:spPr/>
      <dgm:t>
        <a:bodyPr anchor="t"/>
        <a:lstStyle/>
        <a:p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организационно-распорядительных документов поставщика социальных услуг (устава, положений о структурных подразделениях)</a:t>
          </a:r>
        </a:p>
        <a:p>
          <a:endParaRPr lang="ru-RU" sz="1400" b="1" dirty="0" smtClean="0">
            <a:latin typeface="Times New Roman" pitchFamily="18" charset="0"/>
            <a:cs typeface="Times New Roman" pitchFamily="18" charset="0"/>
          </a:endParaRPr>
        </a:p>
      </dgm:t>
    </dgm:pt>
    <dgm:pt modelId="{CFA699C5-CDF9-44EA-80C5-2B424E30FA97}" type="parTrans" cxnId="{BF1F1736-92A9-43B6-8E1E-4F43D42ACA91}">
      <dgm:prSet/>
      <dgm:spPr/>
      <dgm:t>
        <a:bodyPr/>
        <a:lstStyle/>
        <a:p>
          <a:endParaRPr lang="ru-RU"/>
        </a:p>
      </dgm:t>
    </dgm:pt>
    <dgm:pt modelId="{8119F555-23F8-4E88-8704-8D711F4FB39C}" type="sibTrans" cxnId="{BF1F1736-92A9-43B6-8E1E-4F43D42ACA91}">
      <dgm:prSet/>
      <dgm:spPr/>
      <dgm:t>
        <a:bodyPr/>
        <a:lstStyle/>
        <a:p>
          <a:endParaRPr lang="ru-RU"/>
        </a:p>
      </dgm:t>
    </dgm:pt>
    <dgm:pt modelId="{92C0E21C-EBF9-49C3-8271-A0E69E11FBD7}">
      <dgm:prSet custT="1"/>
      <dgm:spPr>
        <a:solidFill>
          <a:schemeClr val="accent2">
            <a:lumMod val="40000"/>
            <a:lumOff val="60000"/>
          </a:schemeClr>
        </a:solidFill>
      </dgm:spPr>
      <dgm:t>
        <a:bodyPr anchor="t"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Непосредственный выезд к месту нахождения объектов организаций социального обслуживания (административных зданий, филиалов, в которых осуществляется оказание социальных услуг)</a:t>
          </a:r>
        </a:p>
        <a:p>
          <a:endParaRPr lang="ru-RU" sz="1600" b="1" dirty="0" smtClean="0">
            <a:solidFill>
              <a:srgbClr val="7030A0"/>
            </a:solidFill>
            <a:latin typeface="Times New Roman" pitchFamily="18" charset="0"/>
            <a:cs typeface="Times New Roman" pitchFamily="18" charset="0"/>
          </a:endParaRPr>
        </a:p>
      </dgm:t>
    </dgm:pt>
    <dgm:pt modelId="{779664F6-8F01-4ED3-8216-A66615C510B2}" type="parTrans" cxnId="{199AC60F-84AA-4FAD-9E37-75AFBE99BEC6}">
      <dgm:prSet/>
      <dgm:spPr/>
      <dgm:t>
        <a:bodyPr/>
        <a:lstStyle/>
        <a:p>
          <a:endParaRPr lang="ru-RU"/>
        </a:p>
      </dgm:t>
    </dgm:pt>
    <dgm:pt modelId="{9B9E3820-38BD-4885-A746-47770815EC37}" type="sibTrans" cxnId="{199AC60F-84AA-4FAD-9E37-75AFBE99BEC6}">
      <dgm:prSet/>
      <dgm:spPr/>
      <dgm:t>
        <a:bodyPr/>
        <a:lstStyle/>
        <a:p>
          <a:endParaRPr lang="ru-RU"/>
        </a:p>
      </dgm:t>
    </dgm:pt>
    <dgm:pt modelId="{F7A4253C-2015-4B83-8BF2-FA5176BC8BC1}" type="pres">
      <dgm:prSet presAssocID="{23ABA4FA-7DA5-4192-A2CB-3713D84C0B5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302158B-D3A7-4ACC-BE96-60102947AEAC}" type="pres">
      <dgm:prSet presAssocID="{6ED98602-5F44-4FAB-B91D-1D848F758F6E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E49441-9B08-4C9B-B21F-72823659CDEB}" type="pres">
      <dgm:prSet presAssocID="{8CF6126E-403D-445D-B708-8C55DE73C849}" presName="sibTrans" presStyleCnt="0"/>
      <dgm:spPr/>
      <dgm:t>
        <a:bodyPr/>
        <a:lstStyle/>
        <a:p>
          <a:endParaRPr lang="ru-RU"/>
        </a:p>
      </dgm:t>
    </dgm:pt>
    <dgm:pt modelId="{A48431BB-03E1-4051-A8F0-C0D87F9C85BB}" type="pres">
      <dgm:prSet presAssocID="{C153046F-C5D5-4AE8-99FC-42D5B27E62DC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BCFAEB-DE31-4595-98C4-0ABE6CB3A667}" type="pres">
      <dgm:prSet presAssocID="{7B4E9CE5-6C20-49BD-9865-84B5633B2C8B}" presName="sibTrans" presStyleCnt="0"/>
      <dgm:spPr/>
      <dgm:t>
        <a:bodyPr/>
        <a:lstStyle/>
        <a:p>
          <a:endParaRPr lang="ru-RU"/>
        </a:p>
      </dgm:t>
    </dgm:pt>
    <dgm:pt modelId="{60EB64FC-DCB0-4D63-82DC-B7FC9E3169F3}" type="pres">
      <dgm:prSet presAssocID="{AF6DC3E0-054B-4F9F-A9BE-0B3462572F34}" presName="node" presStyleLbl="node1" presStyleIdx="2" presStyleCnt="5" custLinFactNeighborX="-4942" custLinFactNeighborY="-11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3F83C9-B375-48F4-BABE-875216F69DA5}" type="pres">
      <dgm:prSet presAssocID="{7EB060EA-8BDE-4927-B95F-F5F252DFEA96}" presName="sibTrans" presStyleCnt="0"/>
      <dgm:spPr/>
      <dgm:t>
        <a:bodyPr/>
        <a:lstStyle/>
        <a:p>
          <a:endParaRPr lang="ru-RU"/>
        </a:p>
      </dgm:t>
    </dgm:pt>
    <dgm:pt modelId="{89781994-22B4-4BB6-B2F1-2DADF83440BA}" type="pres">
      <dgm:prSet presAssocID="{AF88F0B3-63B9-4C17-BD7D-93F7BBD687B3}" presName="node" presStyleLbl="node1" presStyleIdx="3" presStyleCnt="5" custLinFactNeighborX="69456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8BC4BD-0418-427C-84A8-6F27C709C4AC}" type="pres">
      <dgm:prSet presAssocID="{8119F555-23F8-4E88-8704-8D711F4FB39C}" presName="sibTrans" presStyleCnt="0"/>
      <dgm:spPr/>
    </dgm:pt>
    <dgm:pt modelId="{E192F3AA-995E-4AF0-9A57-07D0956FBDDB}" type="pres">
      <dgm:prSet presAssocID="{92C0E21C-EBF9-49C3-8271-A0E69E11FBD7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037D9D2-4137-4844-9B90-92FE92FA791A}" srcId="{23ABA4FA-7DA5-4192-A2CB-3713D84C0B56}" destId="{C153046F-C5D5-4AE8-99FC-42D5B27E62DC}" srcOrd="1" destOrd="0" parTransId="{F5344AC3-26C3-476A-A7E7-11427244431D}" sibTransId="{7B4E9CE5-6C20-49BD-9865-84B5633B2C8B}"/>
    <dgm:cxn modelId="{6A948DF7-AE5D-460A-A5D4-D0C3965BD0B8}" type="presOf" srcId="{92C0E21C-EBF9-49C3-8271-A0E69E11FBD7}" destId="{E192F3AA-995E-4AF0-9A57-07D0956FBDDB}" srcOrd="0" destOrd="0" presId="urn:microsoft.com/office/officeart/2005/8/layout/hList6"/>
    <dgm:cxn modelId="{83D3D4FD-73D0-44D1-853A-24837A963A9A}" type="presOf" srcId="{AF88F0B3-63B9-4C17-BD7D-93F7BBD687B3}" destId="{89781994-22B4-4BB6-B2F1-2DADF83440BA}" srcOrd="0" destOrd="0" presId="urn:microsoft.com/office/officeart/2005/8/layout/hList6"/>
    <dgm:cxn modelId="{B96C2393-7307-4582-9436-C958989BC998}" type="presOf" srcId="{C153046F-C5D5-4AE8-99FC-42D5B27E62DC}" destId="{A48431BB-03E1-4051-A8F0-C0D87F9C85BB}" srcOrd="0" destOrd="0" presId="urn:microsoft.com/office/officeart/2005/8/layout/hList6"/>
    <dgm:cxn modelId="{D03C189E-59F1-4EBD-9B1D-F08B4FBFDE9D}" type="presOf" srcId="{6ED98602-5F44-4FAB-B91D-1D848F758F6E}" destId="{A302158B-D3A7-4ACC-BE96-60102947AEAC}" srcOrd="0" destOrd="0" presId="urn:microsoft.com/office/officeart/2005/8/layout/hList6"/>
    <dgm:cxn modelId="{765D529A-A839-4C82-8C68-111B01661479}" type="presOf" srcId="{23ABA4FA-7DA5-4192-A2CB-3713D84C0B56}" destId="{F7A4253C-2015-4B83-8BF2-FA5176BC8BC1}" srcOrd="0" destOrd="0" presId="urn:microsoft.com/office/officeart/2005/8/layout/hList6"/>
    <dgm:cxn modelId="{34745C74-5E1F-44FE-916E-CE2FE6CE63D6}" srcId="{23ABA4FA-7DA5-4192-A2CB-3713D84C0B56}" destId="{AF6DC3E0-054B-4F9F-A9BE-0B3462572F34}" srcOrd="2" destOrd="0" parTransId="{23B36523-2B9D-4F60-845C-56CD270914BF}" sibTransId="{7EB060EA-8BDE-4927-B95F-F5F252DFEA96}"/>
    <dgm:cxn modelId="{BF1F1736-92A9-43B6-8E1E-4F43D42ACA91}" srcId="{23ABA4FA-7DA5-4192-A2CB-3713D84C0B56}" destId="{AF88F0B3-63B9-4C17-BD7D-93F7BBD687B3}" srcOrd="3" destOrd="0" parTransId="{CFA699C5-CDF9-44EA-80C5-2B424E30FA97}" sibTransId="{8119F555-23F8-4E88-8704-8D711F4FB39C}"/>
    <dgm:cxn modelId="{199AC60F-84AA-4FAD-9E37-75AFBE99BEC6}" srcId="{23ABA4FA-7DA5-4192-A2CB-3713D84C0B56}" destId="{92C0E21C-EBF9-49C3-8271-A0E69E11FBD7}" srcOrd="4" destOrd="0" parTransId="{779664F6-8F01-4ED3-8216-A66615C510B2}" sibTransId="{9B9E3820-38BD-4885-A746-47770815EC37}"/>
    <dgm:cxn modelId="{D514434B-1C6D-4281-9CBE-E64CE15846C3}" srcId="{23ABA4FA-7DA5-4192-A2CB-3713D84C0B56}" destId="{6ED98602-5F44-4FAB-B91D-1D848F758F6E}" srcOrd="0" destOrd="0" parTransId="{D2B37A69-2BF8-4DBC-8B9C-4F6B2A9E1D3D}" sibTransId="{8CF6126E-403D-445D-B708-8C55DE73C849}"/>
    <dgm:cxn modelId="{40D951EB-F97D-475F-AE32-8F953D206252}" type="presOf" srcId="{AF6DC3E0-054B-4F9F-A9BE-0B3462572F34}" destId="{60EB64FC-DCB0-4D63-82DC-B7FC9E3169F3}" srcOrd="0" destOrd="0" presId="urn:microsoft.com/office/officeart/2005/8/layout/hList6"/>
    <dgm:cxn modelId="{AB9CE447-A66F-4AD7-A804-260C603ED9CC}" type="presParOf" srcId="{F7A4253C-2015-4B83-8BF2-FA5176BC8BC1}" destId="{A302158B-D3A7-4ACC-BE96-60102947AEAC}" srcOrd="0" destOrd="0" presId="urn:microsoft.com/office/officeart/2005/8/layout/hList6"/>
    <dgm:cxn modelId="{CFB74CFF-3A22-4D30-A030-BD6F3262669B}" type="presParOf" srcId="{F7A4253C-2015-4B83-8BF2-FA5176BC8BC1}" destId="{5AE49441-9B08-4C9B-B21F-72823659CDEB}" srcOrd="1" destOrd="0" presId="urn:microsoft.com/office/officeart/2005/8/layout/hList6"/>
    <dgm:cxn modelId="{7C0F1AE1-1A24-4B6C-9C70-449B3F100477}" type="presParOf" srcId="{F7A4253C-2015-4B83-8BF2-FA5176BC8BC1}" destId="{A48431BB-03E1-4051-A8F0-C0D87F9C85BB}" srcOrd="2" destOrd="0" presId="urn:microsoft.com/office/officeart/2005/8/layout/hList6"/>
    <dgm:cxn modelId="{85F35369-AFCB-4252-9505-038A71042CE9}" type="presParOf" srcId="{F7A4253C-2015-4B83-8BF2-FA5176BC8BC1}" destId="{05BCFAEB-DE31-4595-98C4-0ABE6CB3A667}" srcOrd="3" destOrd="0" presId="urn:microsoft.com/office/officeart/2005/8/layout/hList6"/>
    <dgm:cxn modelId="{AC4763EA-DDB9-425E-BF45-F61BFC52B933}" type="presParOf" srcId="{F7A4253C-2015-4B83-8BF2-FA5176BC8BC1}" destId="{60EB64FC-DCB0-4D63-82DC-B7FC9E3169F3}" srcOrd="4" destOrd="0" presId="urn:microsoft.com/office/officeart/2005/8/layout/hList6"/>
    <dgm:cxn modelId="{4763A6A6-F2A8-4D7E-8E8D-F5FF79F7D677}" type="presParOf" srcId="{F7A4253C-2015-4B83-8BF2-FA5176BC8BC1}" destId="{B43F83C9-B375-48F4-BABE-875216F69DA5}" srcOrd="5" destOrd="0" presId="urn:microsoft.com/office/officeart/2005/8/layout/hList6"/>
    <dgm:cxn modelId="{4E4AFEDD-91FB-48E0-9C97-236F4C71DCBE}" type="presParOf" srcId="{F7A4253C-2015-4B83-8BF2-FA5176BC8BC1}" destId="{89781994-22B4-4BB6-B2F1-2DADF83440BA}" srcOrd="6" destOrd="0" presId="urn:microsoft.com/office/officeart/2005/8/layout/hList6"/>
    <dgm:cxn modelId="{5FC76D61-037E-48DC-983F-FEE97D79594A}" type="presParOf" srcId="{F7A4253C-2015-4B83-8BF2-FA5176BC8BC1}" destId="{188BC4BD-0418-427C-84A8-6F27C709C4AC}" srcOrd="7" destOrd="0" presId="urn:microsoft.com/office/officeart/2005/8/layout/hList6"/>
    <dgm:cxn modelId="{B2330813-5E8B-42BA-9333-EDCD85B25253}" type="presParOf" srcId="{F7A4253C-2015-4B83-8BF2-FA5176BC8BC1}" destId="{E192F3AA-995E-4AF0-9A57-07D0956FBDDB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3ABA4FA-7DA5-4192-A2CB-3713D84C0B56}" type="doc">
      <dgm:prSet loTypeId="urn:microsoft.com/office/officeart/2005/8/layout/hList6" loCatId="list" qsTypeId="urn:microsoft.com/office/officeart/2005/8/quickstyle/3d6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ED98602-5F44-4FAB-B91D-1D848F758F6E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pPr algn="ctr"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паспортов доступности социальной, инженерной и транспортной инфраструктур и социальных услуг объектов организации социального обслуживания</a:t>
          </a:r>
          <a:endParaRPr lang="ru-RU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2B37A69-2BF8-4DBC-8B9C-4F6B2A9E1D3D}" type="parTrans" cxnId="{D514434B-1C6D-4281-9CBE-E64CE15846C3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8CF6126E-403D-445D-B708-8C55DE73C849}" type="sibTrans" cxnId="{D514434B-1C6D-4281-9CBE-E64CE15846C3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AF6DC3E0-054B-4F9F-A9BE-0B3462572F34}">
      <dgm:prSet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algn="ctr"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журнала инструктажей работников по вопросам, связанным с обеспечением доступности к объектам и социальным услугам организации социального обслуживания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B36523-2B9D-4F60-845C-56CD270914BF}" type="parTrans" cxnId="{34745C74-5E1F-44FE-916E-CE2FE6CE63D6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7EB060EA-8BDE-4927-B95F-F5F252DFEA96}" type="sibTrans" cxnId="{34745C74-5E1F-44FE-916E-CE2FE6CE63D6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C153046F-C5D5-4AE8-99FC-42D5B27E62DC}">
      <dgm:prSet custT="1"/>
      <dgm:spPr>
        <a:solidFill>
          <a:srgbClr val="92D050"/>
        </a:solidFill>
      </dgm:spPr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локальных актов, определяющих ответственных лиц за проведение работы по обеспечению доступности объектов организации</a:t>
          </a:r>
        </a:p>
      </dgm:t>
    </dgm:pt>
    <dgm:pt modelId="{F5344AC3-26C3-476A-A7E7-11427244431D}" type="parTrans" cxnId="{8037D9D2-4137-4844-9B90-92FE92FA791A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7B4E9CE5-6C20-49BD-9865-84B5633B2C8B}" type="sibTrans" cxnId="{8037D9D2-4137-4844-9B90-92FE92FA791A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AF88F0B3-63B9-4C17-BD7D-93F7BBD687B3}">
      <dgm:prSet custT="1"/>
      <dgm:spPr>
        <a:solidFill>
          <a:schemeClr val="accent2">
            <a:lumMod val="40000"/>
            <a:lumOff val="60000"/>
          </a:schemeClr>
        </a:solidFill>
      </dgm:spPr>
      <dgm:t>
        <a:bodyPr anchor="t"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Непосредственный выезд к месту нахождения объектов организаций социального обслуживания (административных зданий, филиалов, в которых осуществляется оказание социальных услуг)</a:t>
          </a:r>
        </a:p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400" b="1" dirty="0" smtClean="0">
            <a:solidFill>
              <a:srgbClr val="7030A0"/>
            </a:solidFill>
            <a:latin typeface="Times New Roman" pitchFamily="18" charset="0"/>
            <a:cs typeface="Times New Roman" pitchFamily="18" charset="0"/>
          </a:endParaRPr>
        </a:p>
      </dgm:t>
    </dgm:pt>
    <dgm:pt modelId="{CFA699C5-CDF9-44EA-80C5-2B424E30FA97}" type="parTrans" cxnId="{BF1F1736-92A9-43B6-8E1E-4F43D42ACA91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8119F555-23F8-4E88-8704-8D711F4FB39C}" type="sibTrans" cxnId="{BF1F1736-92A9-43B6-8E1E-4F43D42ACA91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F7A4253C-2015-4B83-8BF2-FA5176BC8BC1}" type="pres">
      <dgm:prSet presAssocID="{23ABA4FA-7DA5-4192-A2CB-3713D84C0B5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302158B-D3A7-4ACC-BE96-60102947AEAC}" type="pres">
      <dgm:prSet presAssocID="{6ED98602-5F44-4FAB-B91D-1D848F758F6E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E49441-9B08-4C9B-B21F-72823659CDEB}" type="pres">
      <dgm:prSet presAssocID="{8CF6126E-403D-445D-B708-8C55DE73C849}" presName="sibTrans" presStyleCnt="0"/>
      <dgm:spPr/>
      <dgm:t>
        <a:bodyPr/>
        <a:lstStyle/>
        <a:p>
          <a:endParaRPr lang="ru-RU"/>
        </a:p>
      </dgm:t>
    </dgm:pt>
    <dgm:pt modelId="{A48431BB-03E1-4051-A8F0-C0D87F9C85BB}" type="pres">
      <dgm:prSet presAssocID="{C153046F-C5D5-4AE8-99FC-42D5B27E62DC}" presName="node" presStyleLbl="node1" presStyleIdx="1" presStyleCnt="4" custLinFactNeighborY="3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BCFAEB-DE31-4595-98C4-0ABE6CB3A667}" type="pres">
      <dgm:prSet presAssocID="{7B4E9CE5-6C20-49BD-9865-84B5633B2C8B}" presName="sibTrans" presStyleCnt="0"/>
      <dgm:spPr/>
      <dgm:t>
        <a:bodyPr/>
        <a:lstStyle/>
        <a:p>
          <a:endParaRPr lang="ru-RU"/>
        </a:p>
      </dgm:t>
    </dgm:pt>
    <dgm:pt modelId="{60EB64FC-DCB0-4D63-82DC-B7FC9E3169F3}" type="pres">
      <dgm:prSet presAssocID="{AF6DC3E0-054B-4F9F-A9BE-0B3462572F34}" presName="node" presStyleLbl="node1" presStyleIdx="2" presStyleCnt="4" custLinFactNeighborX="-4942" custLinFactNeighborY="-11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3F83C9-B375-48F4-BABE-875216F69DA5}" type="pres">
      <dgm:prSet presAssocID="{7EB060EA-8BDE-4927-B95F-F5F252DFEA96}" presName="sibTrans" presStyleCnt="0"/>
      <dgm:spPr/>
      <dgm:t>
        <a:bodyPr/>
        <a:lstStyle/>
        <a:p>
          <a:endParaRPr lang="ru-RU"/>
        </a:p>
      </dgm:t>
    </dgm:pt>
    <dgm:pt modelId="{89781994-22B4-4BB6-B2F1-2DADF83440BA}" type="pres">
      <dgm:prSet presAssocID="{AF88F0B3-63B9-4C17-BD7D-93F7BBD687B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4745C74-5E1F-44FE-916E-CE2FE6CE63D6}" srcId="{23ABA4FA-7DA5-4192-A2CB-3713D84C0B56}" destId="{AF6DC3E0-054B-4F9F-A9BE-0B3462572F34}" srcOrd="2" destOrd="0" parTransId="{23B36523-2B9D-4F60-845C-56CD270914BF}" sibTransId="{7EB060EA-8BDE-4927-B95F-F5F252DFEA96}"/>
    <dgm:cxn modelId="{D514434B-1C6D-4281-9CBE-E64CE15846C3}" srcId="{23ABA4FA-7DA5-4192-A2CB-3713D84C0B56}" destId="{6ED98602-5F44-4FAB-B91D-1D848F758F6E}" srcOrd="0" destOrd="0" parTransId="{D2B37A69-2BF8-4DBC-8B9C-4F6B2A9E1D3D}" sibTransId="{8CF6126E-403D-445D-B708-8C55DE73C849}"/>
    <dgm:cxn modelId="{F3E1978B-0F01-4DEA-9E6B-FE623D931866}" type="presOf" srcId="{AF88F0B3-63B9-4C17-BD7D-93F7BBD687B3}" destId="{89781994-22B4-4BB6-B2F1-2DADF83440BA}" srcOrd="0" destOrd="0" presId="urn:microsoft.com/office/officeart/2005/8/layout/hList6"/>
    <dgm:cxn modelId="{BF1F1736-92A9-43B6-8E1E-4F43D42ACA91}" srcId="{23ABA4FA-7DA5-4192-A2CB-3713D84C0B56}" destId="{AF88F0B3-63B9-4C17-BD7D-93F7BBD687B3}" srcOrd="3" destOrd="0" parTransId="{CFA699C5-CDF9-44EA-80C5-2B424E30FA97}" sibTransId="{8119F555-23F8-4E88-8704-8D711F4FB39C}"/>
    <dgm:cxn modelId="{8037D9D2-4137-4844-9B90-92FE92FA791A}" srcId="{23ABA4FA-7DA5-4192-A2CB-3713D84C0B56}" destId="{C153046F-C5D5-4AE8-99FC-42D5B27E62DC}" srcOrd="1" destOrd="0" parTransId="{F5344AC3-26C3-476A-A7E7-11427244431D}" sibTransId="{7B4E9CE5-6C20-49BD-9865-84B5633B2C8B}"/>
    <dgm:cxn modelId="{CAB797A5-A750-4534-B02A-391E7EE9BB26}" type="presOf" srcId="{23ABA4FA-7DA5-4192-A2CB-3713D84C0B56}" destId="{F7A4253C-2015-4B83-8BF2-FA5176BC8BC1}" srcOrd="0" destOrd="0" presId="urn:microsoft.com/office/officeart/2005/8/layout/hList6"/>
    <dgm:cxn modelId="{4A0FE1BF-F341-4F8A-B838-E6508B9078F7}" type="presOf" srcId="{AF6DC3E0-054B-4F9F-A9BE-0B3462572F34}" destId="{60EB64FC-DCB0-4D63-82DC-B7FC9E3169F3}" srcOrd="0" destOrd="0" presId="urn:microsoft.com/office/officeart/2005/8/layout/hList6"/>
    <dgm:cxn modelId="{EAF166B8-3C85-412F-B383-D27E90F4316B}" type="presOf" srcId="{6ED98602-5F44-4FAB-B91D-1D848F758F6E}" destId="{A302158B-D3A7-4ACC-BE96-60102947AEAC}" srcOrd="0" destOrd="0" presId="urn:microsoft.com/office/officeart/2005/8/layout/hList6"/>
    <dgm:cxn modelId="{5E0E3749-82E7-477C-A9E0-9034C25B9344}" type="presOf" srcId="{C153046F-C5D5-4AE8-99FC-42D5B27E62DC}" destId="{A48431BB-03E1-4051-A8F0-C0D87F9C85BB}" srcOrd="0" destOrd="0" presId="urn:microsoft.com/office/officeart/2005/8/layout/hList6"/>
    <dgm:cxn modelId="{BE10E2CB-8E2F-4F2B-A202-F4EF79DD986E}" type="presParOf" srcId="{F7A4253C-2015-4B83-8BF2-FA5176BC8BC1}" destId="{A302158B-D3A7-4ACC-BE96-60102947AEAC}" srcOrd="0" destOrd="0" presId="urn:microsoft.com/office/officeart/2005/8/layout/hList6"/>
    <dgm:cxn modelId="{98DC5FD3-B72A-48EE-86AB-755BA00CF0D1}" type="presParOf" srcId="{F7A4253C-2015-4B83-8BF2-FA5176BC8BC1}" destId="{5AE49441-9B08-4C9B-B21F-72823659CDEB}" srcOrd="1" destOrd="0" presId="urn:microsoft.com/office/officeart/2005/8/layout/hList6"/>
    <dgm:cxn modelId="{E47416DA-2249-473C-897A-BF1E3F60B4D1}" type="presParOf" srcId="{F7A4253C-2015-4B83-8BF2-FA5176BC8BC1}" destId="{A48431BB-03E1-4051-A8F0-C0D87F9C85BB}" srcOrd="2" destOrd="0" presId="urn:microsoft.com/office/officeart/2005/8/layout/hList6"/>
    <dgm:cxn modelId="{9FFA9589-09D5-42B4-AF62-BD445444C5BF}" type="presParOf" srcId="{F7A4253C-2015-4B83-8BF2-FA5176BC8BC1}" destId="{05BCFAEB-DE31-4595-98C4-0ABE6CB3A667}" srcOrd="3" destOrd="0" presId="urn:microsoft.com/office/officeart/2005/8/layout/hList6"/>
    <dgm:cxn modelId="{5480D6E6-1F2E-4EDC-AFD9-570F87518215}" type="presParOf" srcId="{F7A4253C-2015-4B83-8BF2-FA5176BC8BC1}" destId="{60EB64FC-DCB0-4D63-82DC-B7FC9E3169F3}" srcOrd="4" destOrd="0" presId="urn:microsoft.com/office/officeart/2005/8/layout/hList6"/>
    <dgm:cxn modelId="{C7C8F6FF-A663-4B5E-9705-BC45F34F4271}" type="presParOf" srcId="{F7A4253C-2015-4B83-8BF2-FA5176BC8BC1}" destId="{B43F83C9-B375-48F4-BABE-875216F69DA5}" srcOrd="5" destOrd="0" presId="urn:microsoft.com/office/officeart/2005/8/layout/hList6"/>
    <dgm:cxn modelId="{E0C3F4F8-F511-4E16-9413-7958D37FDB42}" type="presParOf" srcId="{F7A4253C-2015-4B83-8BF2-FA5176BC8BC1}" destId="{89781994-22B4-4BB6-B2F1-2DADF83440BA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19B382-B90C-4CC6-A590-D7B3858D2349}">
      <dsp:nvSpPr>
        <dsp:cNvPr id="0" name=""/>
        <dsp:cNvSpPr/>
      </dsp:nvSpPr>
      <dsp:spPr>
        <a:xfrm>
          <a:off x="96" y="495946"/>
          <a:ext cx="6347731" cy="162203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Департамент по вопросам семьи и детей Томской области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000" b="0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rPr>
            <a:t>осуществляет функции регионального государственного контроля (надзора) в сфере социального обслуживания  в отношении несовершеннолетних граждан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000" b="0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rPr>
            <a:t>в Томской области</a:t>
          </a:r>
          <a:endParaRPr lang="ru-RU" sz="2000" b="0" kern="1200" dirty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>
        <a:off x="47604" y="543454"/>
        <a:ext cx="6252715" cy="1527017"/>
      </dsp:txXfrm>
    </dsp:sp>
    <dsp:sp modelId="{7C9FE266-5E17-4CAB-B1B3-5FC0DAEE7A27}">
      <dsp:nvSpPr>
        <dsp:cNvPr id="0" name=""/>
        <dsp:cNvSpPr/>
      </dsp:nvSpPr>
      <dsp:spPr>
        <a:xfrm>
          <a:off x="634869" y="2117980"/>
          <a:ext cx="634773" cy="4341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34199"/>
              </a:lnTo>
              <a:lnTo>
                <a:pt x="634773" y="434199"/>
              </a:lnTo>
            </a:path>
          </a:pathLst>
        </a:cu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49DE8C-BE60-465B-8534-A2129DDF0BA4}">
      <dsp:nvSpPr>
        <dsp:cNvPr id="0" name=""/>
        <dsp:cNvSpPr/>
      </dsp:nvSpPr>
      <dsp:spPr>
        <a:xfrm>
          <a:off x="1269642" y="2231891"/>
          <a:ext cx="5476840" cy="6405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Times New Roman" pitchFamily="18" charset="0"/>
              <a:cs typeface="Times New Roman" pitchFamily="18" charset="0"/>
            </a:rPr>
            <a:t>Закон Томской области «Об организации социального обслуживания граждан в Томской области» от 8 октября 2014 года № 127-ОЗ </a:t>
          </a:r>
          <a:endParaRPr lang="ru-RU" sz="15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88404" y="2250653"/>
        <a:ext cx="5439316" cy="603052"/>
      </dsp:txXfrm>
    </dsp:sp>
    <dsp:sp modelId="{725B74D0-0E75-45A2-A7D1-3DE4233F6FB5}">
      <dsp:nvSpPr>
        <dsp:cNvPr id="0" name=""/>
        <dsp:cNvSpPr/>
      </dsp:nvSpPr>
      <dsp:spPr>
        <a:xfrm>
          <a:off x="634869" y="2117980"/>
          <a:ext cx="634773" cy="13881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8162"/>
              </a:lnTo>
              <a:lnTo>
                <a:pt x="634773" y="1388162"/>
              </a:lnTo>
            </a:path>
          </a:pathLst>
        </a:cu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1A68C8-50DB-4FEE-A9DF-5B4412B1279D}">
      <dsp:nvSpPr>
        <dsp:cNvPr id="0" name=""/>
        <dsp:cNvSpPr/>
      </dsp:nvSpPr>
      <dsp:spPr>
        <a:xfrm>
          <a:off x="1269642" y="2986378"/>
          <a:ext cx="5504747" cy="10395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153123"/>
              <a:satOff val="-2196"/>
              <a:lumOff val="12807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Times New Roman" pitchFamily="18" charset="0"/>
              <a:cs typeface="Times New Roman" pitchFamily="18" charset="0"/>
            </a:rPr>
            <a:t>Постановление Администрации Томской области от 30.10.2014 № 410а «Об утверждении Порядка организации осуществления регионального государственного контроля (надзора) в сфере социального обслуживания»</a:t>
          </a:r>
          <a:endParaRPr lang="ru-RU" sz="15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00089" y="3016825"/>
        <a:ext cx="5443853" cy="978634"/>
      </dsp:txXfrm>
    </dsp:sp>
    <dsp:sp modelId="{8DA6DB2A-082F-436A-9F21-1E9ECF493C5F}">
      <dsp:nvSpPr>
        <dsp:cNvPr id="0" name=""/>
        <dsp:cNvSpPr/>
      </dsp:nvSpPr>
      <dsp:spPr>
        <a:xfrm>
          <a:off x="634869" y="2117980"/>
          <a:ext cx="628991" cy="25058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05868"/>
              </a:lnTo>
              <a:lnTo>
                <a:pt x="628991" y="2505868"/>
              </a:lnTo>
            </a:path>
          </a:pathLst>
        </a:cu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6D231E-E91E-41A5-A7B7-7238CA139506}">
      <dsp:nvSpPr>
        <dsp:cNvPr id="0" name=""/>
        <dsp:cNvSpPr/>
      </dsp:nvSpPr>
      <dsp:spPr>
        <a:xfrm>
          <a:off x="1263861" y="4084211"/>
          <a:ext cx="5516871" cy="10792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306246"/>
              <a:satOff val="-4392"/>
              <a:lumOff val="25615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Times New Roman" pitchFamily="18" charset="0"/>
              <a:cs typeface="Times New Roman" pitchFamily="18" charset="0"/>
            </a:rPr>
            <a:t>Постановление Администрации Томской области от 30.10.2014 № 407а «Об определении уполномоченного исполнительного органа государственной власти Томской области в сфере социального обслуживания» </a:t>
          </a:r>
          <a:endParaRPr lang="ru-RU" sz="1500" b="1" u="none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295472" y="4115822"/>
        <a:ext cx="5453649" cy="10160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BED324-B422-4573-BB6F-94EF82E1266B}">
      <dsp:nvSpPr>
        <dsp:cNvPr id="0" name=""/>
        <dsp:cNvSpPr/>
      </dsp:nvSpPr>
      <dsp:spPr>
        <a:xfrm>
          <a:off x="0" y="0"/>
          <a:ext cx="3929090" cy="392909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27C8F86-7BE3-4872-9DE7-FC0DB134C91A}">
      <dsp:nvSpPr>
        <dsp:cNvPr id="0" name=""/>
        <dsp:cNvSpPr/>
      </dsp:nvSpPr>
      <dsp:spPr>
        <a:xfrm>
          <a:off x="1964545" y="0"/>
          <a:ext cx="4607751" cy="392909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1) организует и проводит проверки, юридических лиц, индивидуальных предпринимателей включенных в реестр поставщиков социальных услуг;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64545" y="0"/>
        <a:ext cx="4607751" cy="1178729"/>
      </dsp:txXfrm>
    </dsp:sp>
    <dsp:sp modelId="{2533A268-4703-444A-A5DA-96B5ED0FA9FA}">
      <dsp:nvSpPr>
        <dsp:cNvPr id="0" name=""/>
        <dsp:cNvSpPr/>
      </dsp:nvSpPr>
      <dsp:spPr>
        <a:xfrm>
          <a:off x="687592" y="1178729"/>
          <a:ext cx="2553905" cy="255390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74E119-2C92-4885-BB9A-7FE43097818E}">
      <dsp:nvSpPr>
        <dsp:cNvPr id="0" name=""/>
        <dsp:cNvSpPr/>
      </dsp:nvSpPr>
      <dsp:spPr>
        <a:xfrm>
          <a:off x="1944224" y="1296145"/>
          <a:ext cx="4607751" cy="19723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Times New Roman" pitchFamily="18" charset="0"/>
            <a:cs typeface="Times New Roman" pitchFamily="18" charset="0"/>
          </a:endParaRP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Times New Roman" pitchFamily="18" charset="0"/>
            <a:cs typeface="Times New Roman" pitchFamily="18" charset="0"/>
          </a:endParaRP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2) в пределах своей компетенции принимает меры при выявлении в деятельности индивидуальных предпринимателей и юридических лиц нарушений требований действующего законодательства, оформляет предписания об устранении выявленных нарушений;</a:t>
          </a:r>
        </a:p>
      </dsp:txBody>
      <dsp:txXfrm>
        <a:off x="1944224" y="1296145"/>
        <a:ext cx="4607751" cy="910294"/>
      </dsp:txXfrm>
    </dsp:sp>
    <dsp:sp modelId="{A64C290D-94BB-4DBF-94D5-C0A5613ED8CA}">
      <dsp:nvSpPr>
        <dsp:cNvPr id="0" name=""/>
        <dsp:cNvSpPr/>
      </dsp:nvSpPr>
      <dsp:spPr>
        <a:xfrm>
          <a:off x="1375182" y="2357455"/>
          <a:ext cx="1178725" cy="117872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B2DEEDB-2464-4013-8854-52F2838C86C0}">
      <dsp:nvSpPr>
        <dsp:cNvPr id="0" name=""/>
        <dsp:cNvSpPr/>
      </dsp:nvSpPr>
      <dsp:spPr>
        <a:xfrm>
          <a:off x="1944224" y="2956412"/>
          <a:ext cx="4607751" cy="9306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3) осуществляет иные предусмотренные федеральными законами, законами и иными нормативными правовыми актами Томской области функции.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44224" y="2956412"/>
        <a:ext cx="4607751" cy="93062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02158B-D3A7-4ACC-BE96-60102947AEAC}">
      <dsp:nvSpPr>
        <dsp:cNvPr id="0" name=""/>
        <dsp:cNvSpPr/>
      </dsp:nvSpPr>
      <dsp:spPr>
        <a:xfrm rot="16200000">
          <a:off x="-1989565" y="1993278"/>
          <a:ext cx="5289451" cy="1302894"/>
        </a:xfrm>
        <a:prstGeom prst="flowChartManualOperati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содержания информационных стендов в зданиях и помещениях поставщиков социальных услуг (административном здании, филиалах, отделениях)</a:t>
          </a:r>
          <a:endParaRPr lang="ru-RU" sz="1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3713" y="1057890"/>
        <a:ext cx="1302894" cy="3173671"/>
      </dsp:txXfrm>
    </dsp:sp>
    <dsp:sp modelId="{A48431BB-03E1-4051-A8F0-C0D87F9C85BB}">
      <dsp:nvSpPr>
        <dsp:cNvPr id="0" name=""/>
        <dsp:cNvSpPr/>
      </dsp:nvSpPr>
      <dsp:spPr>
        <a:xfrm rot="16200000">
          <a:off x="-588953" y="1993278"/>
          <a:ext cx="5289451" cy="1302894"/>
        </a:xfrm>
        <a:prstGeom prst="flowChartManualOperation">
          <a:avLst/>
        </a:prstGeom>
        <a:solidFill>
          <a:schemeClr val="accent2">
            <a:hueOff val="1170380"/>
            <a:satOff val="-1460"/>
            <a:lumOff val="34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содержания информации, размещенной на официальном сайте поставщика социальных услуг  в информационно-коммуникационной сети «Интернет»</a:t>
          </a:r>
        </a:p>
      </dsp:txBody>
      <dsp:txXfrm rot="5400000">
        <a:off x="1404325" y="1057890"/>
        <a:ext cx="1302894" cy="3173671"/>
      </dsp:txXfrm>
    </dsp:sp>
    <dsp:sp modelId="{60EB64FC-DCB0-4D63-82DC-B7FC9E3169F3}">
      <dsp:nvSpPr>
        <dsp:cNvPr id="0" name=""/>
        <dsp:cNvSpPr/>
      </dsp:nvSpPr>
      <dsp:spPr>
        <a:xfrm rot="16200000">
          <a:off x="806829" y="1993278"/>
          <a:ext cx="5289451" cy="1302894"/>
        </a:xfrm>
        <a:prstGeom prst="flowChartManualOperation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0" tIns="0" rIns="120650" bIns="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порядка, условий предоставления социальных услуг в ходе документарной проверки личных дел получателей социальных услуг </a:t>
          </a:r>
          <a:endParaRPr lang="ru-RU" sz="19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2800107" y="1057890"/>
        <a:ext cx="1302894" cy="3173671"/>
      </dsp:txXfrm>
    </dsp:sp>
    <dsp:sp modelId="{89781994-22B4-4BB6-B2F1-2DADF83440BA}">
      <dsp:nvSpPr>
        <dsp:cNvPr id="0" name=""/>
        <dsp:cNvSpPr/>
      </dsp:nvSpPr>
      <dsp:spPr>
        <a:xfrm rot="16200000">
          <a:off x="2280140" y="1993278"/>
          <a:ext cx="5289451" cy="1302894"/>
        </a:xfrm>
        <a:prstGeom prst="flowChartManualOperation">
          <a:avLst/>
        </a:prstGeom>
        <a:solidFill>
          <a:schemeClr val="accent2">
            <a:hueOff val="3511139"/>
            <a:satOff val="-4379"/>
            <a:lumOff val="103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организационно-распорядительных документов поставщика социальных услуг (устава, положений о структурных подразделениях)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 dirty="0" smtClean="0">
            <a:latin typeface="Times New Roman" pitchFamily="18" charset="0"/>
            <a:cs typeface="Times New Roman" pitchFamily="18" charset="0"/>
          </a:endParaRPr>
        </a:p>
      </dsp:txBody>
      <dsp:txXfrm rot="5400000">
        <a:off x="4273418" y="1057890"/>
        <a:ext cx="1302894" cy="3173671"/>
      </dsp:txXfrm>
    </dsp:sp>
    <dsp:sp modelId="{E192F3AA-995E-4AF0-9A57-07D0956FBDDB}">
      <dsp:nvSpPr>
        <dsp:cNvPr id="0" name=""/>
        <dsp:cNvSpPr/>
      </dsp:nvSpPr>
      <dsp:spPr>
        <a:xfrm rot="16200000">
          <a:off x="3612882" y="1993278"/>
          <a:ext cx="5289451" cy="1302894"/>
        </a:xfrm>
        <a:prstGeom prst="flowChartManualOperation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Непосредственный выезд к месту нахождения объектов организаций социального обслуживания (административных зданий, филиалов, в которых осуществляется оказание социальных услуг)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solidFill>
              <a:srgbClr val="7030A0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5606160" y="1057890"/>
        <a:ext cx="1302894" cy="317367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02158B-D3A7-4ACC-BE96-60102947AEAC}">
      <dsp:nvSpPr>
        <dsp:cNvPr id="0" name=""/>
        <dsp:cNvSpPr/>
      </dsp:nvSpPr>
      <dsp:spPr>
        <a:xfrm rot="16200000">
          <a:off x="-1724868" y="1726852"/>
          <a:ext cx="5400600" cy="1946895"/>
        </a:xfrm>
        <a:prstGeom prst="flowChartManualOperation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паспортов доступности социальной, инженерной и транспортной инфраструктур и социальных услуг объектов организации социального обслуживания</a:t>
          </a:r>
          <a:endParaRPr lang="ru-RU" sz="1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1984" y="1080120"/>
        <a:ext cx="1946895" cy="3240360"/>
      </dsp:txXfrm>
    </dsp:sp>
    <dsp:sp modelId="{A48431BB-03E1-4051-A8F0-C0D87F9C85BB}">
      <dsp:nvSpPr>
        <dsp:cNvPr id="0" name=""/>
        <dsp:cNvSpPr/>
      </dsp:nvSpPr>
      <dsp:spPr>
        <a:xfrm rot="16200000">
          <a:off x="368043" y="1726852"/>
          <a:ext cx="5400600" cy="1946895"/>
        </a:xfrm>
        <a:prstGeom prst="flowChartManualOperation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локальных актов, определяющих ответственных лиц за проведение работы по обеспечению доступности объектов организации</a:t>
          </a:r>
        </a:p>
      </dsp:txBody>
      <dsp:txXfrm rot="5400000">
        <a:off x="2094895" y="1080120"/>
        <a:ext cx="1946895" cy="3240360"/>
      </dsp:txXfrm>
    </dsp:sp>
    <dsp:sp modelId="{60EB64FC-DCB0-4D63-82DC-B7FC9E3169F3}">
      <dsp:nvSpPr>
        <dsp:cNvPr id="0" name=""/>
        <dsp:cNvSpPr/>
      </dsp:nvSpPr>
      <dsp:spPr>
        <a:xfrm rot="16200000">
          <a:off x="2453739" y="1726852"/>
          <a:ext cx="5400600" cy="1946895"/>
        </a:xfrm>
        <a:prstGeom prst="flowChartManualOperation">
          <a:avLst/>
        </a:prstGeom>
        <a:solidFill>
          <a:schemeClr val="accent5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lvl="0" algn="ctr" defTabSz="7112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журнала инструктажей работников по вопросам, связанным с обеспечением доступности к объектам и социальным услугам организации социального обслуживания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4180591" y="1080120"/>
        <a:ext cx="1946895" cy="3240360"/>
      </dsp:txXfrm>
    </dsp:sp>
    <dsp:sp modelId="{89781994-22B4-4BB6-B2F1-2DADF83440BA}">
      <dsp:nvSpPr>
        <dsp:cNvPr id="0" name=""/>
        <dsp:cNvSpPr/>
      </dsp:nvSpPr>
      <dsp:spPr>
        <a:xfrm rot="16200000">
          <a:off x="4553868" y="1726852"/>
          <a:ext cx="5400600" cy="1946895"/>
        </a:xfrm>
        <a:prstGeom prst="flowChartManualOperation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Непосредственный выезд к месту нахождения объектов организаций социального обслуживания (административных зданий, филиалов, в которых осуществляется оказание социальных услуг)</a:t>
          </a:r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1400" b="1" kern="1200" dirty="0" smtClean="0">
            <a:solidFill>
              <a:srgbClr val="7030A0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6280720" y="1080120"/>
        <a:ext cx="1946895" cy="32403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E57EC0-9181-49D0-8ECF-644B7A4BFBFD}" type="datetimeFigureOut">
              <a:rPr lang="ru-RU" smtClean="0"/>
              <a:pPr/>
              <a:t>09.10.2020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9A0A46-9126-44C5-9525-515B4100F4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18753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A0A46-9126-44C5-9525-515B4100F4E2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EA1B2-52D9-4B46-A21B-F08A7CA8AFB4}" type="datetime1">
              <a:rPr lang="ru-RU" smtClean="0"/>
              <a:pPr/>
              <a:t>09.10.2020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49C41-145E-42CC-97E5-3056631C3FF2}" type="datetime1">
              <a:rPr lang="ru-RU" smtClean="0"/>
              <a:pPr/>
              <a:t>09.10.2020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5F49A-2AEF-4A1F-9B0C-9D632269109A}" type="datetime1">
              <a:rPr lang="ru-RU" smtClean="0"/>
              <a:pPr/>
              <a:t>09.10.2020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3ECDA-2F06-4A0D-ABB2-84A1D32EEAFA}" type="datetime1">
              <a:rPr lang="ru-RU" smtClean="0"/>
              <a:pPr/>
              <a:t>09.10.2020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FFDA-6927-46BE-B9B4-0A1C96152186}" type="datetime1">
              <a:rPr lang="ru-RU" smtClean="0"/>
              <a:pPr/>
              <a:t>09.10.2020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E2D2E-FAE9-440C-ADD0-B19E7AB82F88}" type="datetime1">
              <a:rPr lang="ru-RU" smtClean="0"/>
              <a:pPr/>
              <a:t>09.10.2020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F2411-D878-4D22-8565-37F43DB1DAB8}" type="datetime1">
              <a:rPr lang="ru-RU" smtClean="0"/>
              <a:pPr/>
              <a:t>09.10.2020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B0510-1EF2-4BEF-B332-89E0D6BDD74F}" type="datetime1">
              <a:rPr lang="ru-RU" smtClean="0"/>
              <a:pPr/>
              <a:t>09.10.2020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559F9-6F8F-42FC-B55C-EDE0917D0148}" type="datetime1">
              <a:rPr lang="ru-RU" smtClean="0"/>
              <a:pPr/>
              <a:t>09.10.2020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A3B2-3215-499D-B211-1B0BE6EFD2AE}" type="datetime1">
              <a:rPr lang="ru-RU" smtClean="0"/>
              <a:pPr/>
              <a:t>09.10.2020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CB37D-8324-473D-AE13-2FBE96476F2F}" type="datetime1">
              <a:rPr lang="ru-RU" smtClean="0"/>
              <a:pPr/>
              <a:t>09.10.2020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46814-3038-4CCA-B158-B3FE0BAA3642}" type="datetime1">
              <a:rPr lang="ru-RU" smtClean="0"/>
              <a:pPr/>
              <a:t>09.10.2020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rulaws.ru/koap/Razdel-II/Glava-19/Statya-19.5/" TargetMode="External"/><Relationship Id="rId2" Type="http://schemas.openxmlformats.org/officeDocument/2006/relationships/hyperlink" Target="http://rulaws.ru/laws/Federalnyy-zakon-ot-26.12.2008-N-294-FZ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consultantplus://offline/ref=9BDB1C2AB4620E0473C194DD4F15B6244F07B8CE8481B8663455F7A2A4AD43521F498CBB7397FE28rAW8M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ПУБЛИЧНОЕ  МЕРОПРИЯТИЕ-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ВЕБИНАР</a:t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Департамент по вопросам семьи и детей Томской области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412976"/>
          </a:xfrm>
        </p:spPr>
        <p:txBody>
          <a:bodyPr>
            <a:normAutofit/>
          </a:bodyPr>
          <a:lstStyle/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24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lang="ru-RU" sz="2400" dirty="0">
              <a:latin typeface="Arial" pitchFamily="34" charset="0"/>
              <a:cs typeface="Arial" pitchFamily="34" charset="0"/>
            </a:endParaRPr>
          </a:p>
          <a:p>
            <a:pPr mar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24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 при осуществлении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регионального государственного контроля (надзора) в сфере социального обслуживания в отношении несовершеннолетних граждан в Томской области ,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также соблюдению обязательных требований в рамках государственного контроля (надзора) за деятельностью организаций социального обслуживания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несовершеннолетних</a:t>
            </a:r>
          </a:p>
          <a:p>
            <a:pPr mar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algn="ctr">
              <a:spcBef>
                <a:spcPts val="0"/>
              </a:spcBef>
              <a:buNone/>
              <a:defRPr/>
            </a:pP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</a:t>
            </a:fld>
            <a:endParaRPr lang="ru-RU"/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1547664" y="5301208"/>
            <a:ext cx="6643734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ru-RU" sz="1600" i="1" noProof="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1600" i="1" noProof="0" dirty="0" smtClean="0">
                <a:latin typeface="Times New Roman" pitchFamily="18" charset="0"/>
                <a:cs typeface="Times New Roman" pitchFamily="18" charset="0"/>
              </a:rPr>
              <a:t>9 октября 2020 года</a:t>
            </a:r>
            <a:endParaRPr kumimoji="0" lang="ru-RU" sz="160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160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3347864" y="5301208"/>
            <a:ext cx="2786082" cy="1588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80315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pPr algn="ctr">
              <a:buNone/>
              <a:defRPr/>
            </a:pPr>
            <a:r>
              <a:rPr lang="ru-RU" altLang="ru-RU" b="1" dirty="0" smtClean="0">
                <a:solidFill>
                  <a:srgbClr val="273245"/>
                </a:solidFill>
                <a:latin typeface="Times New Roman" pitchFamily="18" charset="0"/>
                <a:cs typeface="Times New Roman" pitchFamily="18" charset="0"/>
              </a:rPr>
              <a:t>Статьей 33 Федерального закона от 28.12.2013 № 442-ФЗ «Об основах социального обслуживания граждан в Российской Федерации» в качестве одной из форм контроля за деятельностью поставщиков социальных услуг определен </a:t>
            </a:r>
            <a:r>
              <a:rPr lang="ru-RU" b="1" dirty="0" smtClean="0">
                <a:solidFill>
                  <a:srgbClr val="273245"/>
                </a:solidFill>
                <a:latin typeface="Times New Roman" pitchFamily="18" charset="0"/>
                <a:cs typeface="Times New Roman" pitchFamily="18" charset="0"/>
              </a:rPr>
              <a:t>государственный контроль (надзор) </a:t>
            </a:r>
          </a:p>
          <a:p>
            <a:pPr algn="ctr">
              <a:buNone/>
              <a:defRPr/>
            </a:pPr>
            <a:r>
              <a:rPr lang="ru-RU" b="1" dirty="0" smtClean="0">
                <a:solidFill>
                  <a:srgbClr val="273245"/>
                </a:solidFill>
                <a:latin typeface="Times New Roman" pitchFamily="18" charset="0"/>
                <a:cs typeface="Times New Roman" pitchFamily="18" charset="0"/>
              </a:rPr>
              <a:t>в сфере социального обслуживания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52834031"/>
              </p:ext>
            </p:extLst>
          </p:nvPr>
        </p:nvGraphicFramePr>
        <p:xfrm>
          <a:off x="1187624" y="836712"/>
          <a:ext cx="6786610" cy="571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285852" y="1000108"/>
            <a:ext cx="685804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Нормативно-правовые акты, являющиеся основанием для исполнения государственной функции «Осуществление регионального государственного контроля (надзора) в сфере социального обслуживания в Томской области»: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285852" y="2031017"/>
            <a:ext cx="6786610" cy="4693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3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1) </a:t>
            </a:r>
            <a:r>
              <a:rPr lang="ru-RU" sz="13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Конституция Российской Федерации;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3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2)</a:t>
            </a:r>
            <a:r>
              <a:rPr lang="ru-RU" sz="13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Кодекс Российской Федерации об административных правонарушениях;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3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3) </a:t>
            </a:r>
            <a:r>
              <a:rPr lang="ru-RU" sz="13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Федеральный закон от 2 мая 2006 года № 59-ФЗ «О порядке рассмотрения обращений граждан Российской Федерации»;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3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4) </a:t>
            </a:r>
            <a:r>
              <a:rPr lang="ru-RU" sz="13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Федеральный закон от 26 декабря 2008 года № 294-ФЗ «О защите прав юридических лиц и индивидуальных предпринимателей при осуществлении государственного контроля (надзора) и муниципального контроля»;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3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5) </a:t>
            </a:r>
            <a:r>
              <a:rPr lang="ru-RU" sz="13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Федеральный закон от 28 декабря 2013 года № 442-ФЗ «Об основах социального обслуживания граждан в Российской Федерации»;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3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6) </a:t>
            </a:r>
            <a:r>
              <a:rPr lang="ru-RU" sz="13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Федеральный закон от 24 ноября 1995 года № 181-ФЗ «О социальной защите инвалидов в Российской Федерации»;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3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7)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постановление Правительства Российской Федерации от 10.02.2017 № 166 «Об утверждении Правил составления и направления предостережения о недопустимости нарушения обязательных требований, подачи юридическим лицом, индивидуальным предпринимателем возражений на такое предостережение и их рассмотрения, уведомления об исполнении такого предостережения»; </a:t>
            </a:r>
          </a:p>
          <a:p>
            <a:pPr algn="just"/>
            <a:r>
              <a:rPr lang="ru-RU" sz="13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8) </a:t>
            </a:r>
            <a:r>
              <a:rPr lang="ru-RU" sz="13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приказом Департамента по вопросам семьи и детей Томской области от 29.12.2017 № 410-п «Об утверждении Административного регламента осуществления регионального государственного контроля (надзора) в сфере социального обслуживания в отношении несовершеннолетних граждан на территории Томской области</a:t>
            </a:r>
            <a:r>
              <a:rPr lang="ru-RU" sz="13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 </a:t>
            </a:r>
          </a:p>
          <a:p>
            <a:pPr algn="just"/>
            <a:r>
              <a:rPr lang="ru-RU" sz="13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иные подзаконные нормативные правовые акты, принятые в целях реализации законодательства о защите прав юридических лиц и индивидуальных предпринимателей при осуществлении государственного контроля (надзора) и муниципального контроля.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</a:t>
            </a:fld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1357290" y="2071678"/>
            <a:ext cx="6786610" cy="1588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1357290" y="1000108"/>
            <a:ext cx="6786610" cy="1588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611560" y="1270879"/>
            <a:ext cx="7848872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Предметом регионального государственного контроля является соблюдение юридическими лицами независимо от их организационно-правовых форм и (или) индивидуальными предпринимателями, осуществляющими социальное обслуживание несовершеннолетних граждан на территории Томской области, требований законодательства Российской Федерации и законодательства Томской области о социальном обслуживании граждан.</a:t>
            </a:r>
            <a:endParaRPr lang="ru-RU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331640" y="1575376"/>
            <a:ext cx="6742532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>
              <a:defRPr/>
            </a:pPr>
            <a:r>
              <a:rPr lang="ru-RU" sz="1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Перечень </a:t>
            </a:r>
            <a:r>
              <a:rPr lang="ru-RU" sz="16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правовых актов и их отдельных частей (положений), содержащих обязательные требования, соблюдение которых оценивается при проведении мероприятий по осуществлению регионального государственного контроля (надзора) в сфере социального обслуживания в отношении несовершеннолетних граждан, и порядок его </a:t>
            </a:r>
            <a:r>
              <a:rPr lang="ru-RU" sz="1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ведения утверждены распоряжением Департамента по вопросам семьи и детей Томской области  </a:t>
            </a:r>
            <a:r>
              <a:rPr lang="ru-RU" sz="16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от 19.01.2018 № 24-р). </a:t>
            </a:r>
            <a:endParaRPr lang="ru-RU" sz="1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</a:t>
            </a:fld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467773" y="3933056"/>
            <a:ext cx="66967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Размещение нормативно-правовых актов на сайте Департамента по вопросам семьи и детей Томской области по адресу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defRPr/>
            </a:pPr>
            <a:r>
              <a:rPr lang="en-US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https://depsd.tomsk.gov.ru/regionalnyj-gosudarstvennyj-kontrol-v-sfere-sotsialnogo-obsluzhivanija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(вкладка «Перечень актов, содержащих обязательные требования»)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331640" y="764704"/>
            <a:ext cx="6858048" cy="142876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1643042" y="1000016"/>
            <a:ext cx="628654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РАМКАХ КОНТРОЛЬНО-НАДЗОРНОЙ ДЕЯТЕЛЬНОСТИ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Департамент по вопросам семьи и детей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Томской области: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1331640" y="2132856"/>
          <a:ext cx="6572296" cy="3929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pPr lvl="0" fontAlgn="base"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8</a:t>
            </a:fld>
            <a:endParaRPr lang="ru-RU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6886374"/>
              </p:ext>
            </p:extLst>
          </p:nvPr>
        </p:nvGraphicFramePr>
        <p:xfrm>
          <a:off x="1331640" y="980728"/>
          <a:ext cx="6912768" cy="52894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259632" y="836712"/>
            <a:ext cx="69127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000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Мероприятия,</a:t>
            </a:r>
            <a:r>
              <a:rPr lang="ru-RU" sz="2000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 которые проводятся в рамках осуществления регионального государственного контроля (надзора) в сфере социального обслуживания</a:t>
            </a:r>
            <a:endParaRPr lang="ru-RU" sz="2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pPr lvl="0" fontAlgn="base"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9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836712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Мероприятия,</a:t>
            </a:r>
            <a:r>
              <a:rPr lang="ru-RU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 которые проводятся в </a:t>
            </a:r>
            <a:r>
              <a:rPr lang="ru-RU" altLang="ru-RU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рамках осуществления государственного контроля (надзора) за обеспечением доступности для инвалидов объектов социальной, инженерной и транспортной инфраструктур и предоставляемых услуг</a:t>
            </a:r>
            <a:endParaRPr lang="ru-RU" dirty="0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</p:nvPr>
        </p:nvGraphicFramePr>
        <p:xfrm>
          <a:off x="539552" y="1268760"/>
          <a:ext cx="8229600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1835696" y="980728"/>
            <a:ext cx="6286544" cy="1000132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267744" y="980728"/>
            <a:ext cx="52331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Департамент по вопросам семьи и детей  Томской области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осуществляет проверки: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10</a:t>
            </a:fld>
            <a:endParaRPr lang="ru-RU" dirty="0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2806379" y="1954261"/>
            <a:ext cx="535785" cy="892975"/>
          </a:xfrm>
          <a:prstGeom prst="rightArrow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 rot="5400000">
            <a:off x="6334771" y="1954261"/>
            <a:ext cx="535785" cy="892975"/>
          </a:xfrm>
          <a:prstGeom prst="rightArrow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5364088" y="2708920"/>
            <a:ext cx="22860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Негосударственных поставщиков социальных услуг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835696" y="2708920"/>
            <a:ext cx="24243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Государственных учреждений социального обслуживания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1"/>
          <p:cNvSpPr>
            <a:spLocks noChangeArrowheads="1"/>
          </p:cNvSpPr>
          <p:nvPr/>
        </p:nvSpPr>
        <p:spPr bwMode="auto">
          <a:xfrm>
            <a:off x="1414572" y="3958898"/>
            <a:ext cx="7128792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РАМКАХ  РЕГИОНАЛЬНОГО ГОСУДАРСТВЕННОГО КОНТРОЛЯ (НАДЗОРА)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 сфере социального обслуживания в отношении несовершеннолетних граждан в Томской области</a:t>
            </a:r>
            <a:endParaRPr kumimoji="0" lang="ru-RU" sz="16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проведена 1 плановая документарная проверка в отношении поставщиков социальных услуг.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связи со сложившейся эпидемиологической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ситуацией, связанной с распространением 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CoViD-19, и в</a:t>
            </a:r>
            <a:r>
              <a:rPr lang="ru-RU" dirty="0" smtClean="0"/>
              <a:t>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соответствии с постановлением Правительства Российской Федерации от 03.04.2020 № 438</a:t>
            </a:r>
            <a:r>
              <a:rPr lang="ru-RU" dirty="0"/>
              <a:t> 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были отменены плановые проверки на 2020 г.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11</a:t>
            </a:fld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714612" y="285728"/>
            <a:ext cx="3920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1785918" y="1670504"/>
            <a:ext cx="6286544" cy="298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Информация о результатах проведения проверок учреждений была размещена в установленный срок в Федеральной государственной информационной системе «Единый Реестр Проверок»</a:t>
            </a:r>
          </a:p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(proverki.gov.ru)</a:t>
            </a:r>
            <a:endParaRPr kumimoji="0" lang="ru-RU" sz="4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0135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Autofit/>
          </a:bodyPr>
          <a:lstStyle/>
          <a:p>
            <a:r>
              <a:rPr lang="ru-RU" sz="2400" b="1" dirty="0"/>
              <a:t>Руководство по соблюдению обязательных требований для поставщиков социальных услуг, предоставляющих социальные услуги получателям социальных услуг из числа несовершеннолетних граждан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ru-RU" sz="2600" dirty="0"/>
              <a:t>Р</a:t>
            </a:r>
            <a:r>
              <a:rPr lang="ru-RU" sz="2600" dirty="0" smtClean="0"/>
              <a:t>азработано </a:t>
            </a:r>
            <a:r>
              <a:rPr lang="ru-RU" sz="2600" dirty="0"/>
              <a:t>Департаментом по вопросам семьи и детей Томской области с целью предотвращения нарушений законодательства в сфере социального обслуживания в отношении несовершеннолетних граждан и содержит рекомендации по соблюдению обязательных требований, касающихся ведения документации поставщиками социальных услуг, размещения и обновления информации о поставщике социальных услуг, в том числе на официальном сайте поставщика социальных услуг в информационно-телекоммуникационной сети «Интернет», порядка организации деятельности поставщиков социальных услуг, а также организации предоставления социальных услуг несовершеннолетним гражданам поставщиками социальных услуг.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88843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66CD"/>
                </a:solidFill>
                <a:latin typeface="Georgia" pitchFamily="18" charset="0"/>
              </a:rPr>
              <a:t/>
            </a:r>
            <a:br>
              <a:rPr lang="ru-RU" sz="3200" b="1" dirty="0" smtClean="0">
                <a:solidFill>
                  <a:srgbClr val="0066CD"/>
                </a:solidFill>
                <a:latin typeface="Georgia" pitchFamily="18" charset="0"/>
              </a:rPr>
            </a:br>
            <a:r>
              <a:rPr lang="ru-RU" sz="3200" b="1" dirty="0" smtClean="0">
                <a:solidFill>
                  <a:srgbClr val="0066CD"/>
                </a:solidFill>
                <a:latin typeface="Georgia" pitchFamily="18" charset="0"/>
              </a:rPr>
              <a:t>Понятия  </a:t>
            </a:r>
            <a:r>
              <a:rPr lang="ru-RU" sz="3200" b="1" dirty="0">
                <a:solidFill>
                  <a:srgbClr val="0066CD"/>
                </a:solidFill>
                <a:latin typeface="Georgia" pitchFamily="18" charset="0"/>
              </a:rPr>
              <a:t>Федерального закона </a:t>
            </a:r>
            <a:r>
              <a:rPr lang="ru-RU" sz="3200" b="1" dirty="0" smtClean="0">
                <a:solidFill>
                  <a:srgbClr val="0066CD"/>
                </a:solidFill>
                <a:latin typeface="Georgia" pitchFamily="18" charset="0"/>
              </a:rPr>
              <a:t/>
            </a:r>
            <a:br>
              <a:rPr lang="ru-RU" sz="3200" b="1" dirty="0" smtClean="0">
                <a:solidFill>
                  <a:srgbClr val="0066CD"/>
                </a:solidFill>
                <a:latin typeface="Georgia" pitchFamily="18" charset="0"/>
              </a:rPr>
            </a:br>
            <a:r>
              <a:rPr lang="ru-RU" sz="3200" b="1" dirty="0" smtClean="0">
                <a:solidFill>
                  <a:srgbClr val="0066CD"/>
                </a:solidFill>
                <a:latin typeface="Georgia" pitchFamily="18" charset="0"/>
              </a:rPr>
              <a:t>№ </a:t>
            </a:r>
            <a:r>
              <a:rPr lang="ru-RU" sz="3200" b="1" dirty="0">
                <a:solidFill>
                  <a:srgbClr val="0066CD"/>
                </a:solidFill>
                <a:latin typeface="Georgia" pitchFamily="18" charset="0"/>
              </a:rPr>
              <a:t>442-ФЗ </a:t>
            </a:r>
            <a:br>
              <a:rPr lang="ru-RU" sz="3200" b="1" dirty="0">
                <a:solidFill>
                  <a:srgbClr val="0066CD"/>
                </a:solidFill>
                <a:latin typeface="Georgia" pitchFamily="18" charset="0"/>
              </a:rPr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800" b="1" dirty="0"/>
              <a:t>С</a:t>
            </a:r>
            <a:r>
              <a:rPr lang="ru-RU" sz="2800" b="1" dirty="0" smtClean="0"/>
              <a:t>оциальное </a:t>
            </a:r>
            <a:r>
              <a:rPr lang="ru-RU" sz="2800" b="1" dirty="0"/>
              <a:t>обслуживание несовершеннолетних граждан </a:t>
            </a:r>
            <a:endParaRPr lang="ru-RU" sz="2800" b="1" dirty="0" smtClean="0"/>
          </a:p>
          <a:p>
            <a:pPr marL="0" indent="0" algn="ctr">
              <a:buNone/>
            </a:pPr>
            <a:endParaRPr lang="ru-RU" sz="1800" b="1" dirty="0"/>
          </a:p>
          <a:p>
            <a:pPr marL="0" indent="0" algn="ctr">
              <a:buNone/>
            </a:pPr>
            <a:r>
              <a:rPr lang="ru-RU" sz="2800" b="1" dirty="0"/>
              <a:t>С</a:t>
            </a:r>
            <a:r>
              <a:rPr lang="ru-RU" sz="2800" b="1" dirty="0" smtClean="0"/>
              <a:t>оциальная услуга</a:t>
            </a:r>
          </a:p>
          <a:p>
            <a:pPr marL="0" indent="0" algn="ctr">
              <a:buNone/>
            </a:pPr>
            <a:endParaRPr lang="ru-RU" sz="1800" b="1" dirty="0"/>
          </a:p>
          <a:p>
            <a:pPr marL="0" indent="0" algn="ctr">
              <a:buNone/>
            </a:pPr>
            <a:r>
              <a:rPr lang="ru-RU" sz="2800" b="1" dirty="0"/>
              <a:t>П</a:t>
            </a:r>
            <a:r>
              <a:rPr lang="ru-RU" sz="2800" b="1" dirty="0" smtClean="0"/>
              <a:t>олучатель </a:t>
            </a:r>
            <a:r>
              <a:rPr lang="ru-RU" sz="2800" b="1" dirty="0"/>
              <a:t>социальных услуг </a:t>
            </a:r>
            <a:endParaRPr lang="ru-RU" sz="2800" b="1" dirty="0" smtClean="0"/>
          </a:p>
          <a:p>
            <a:pPr marL="0" indent="0" algn="ctr">
              <a:buNone/>
            </a:pPr>
            <a:endParaRPr lang="ru-RU" sz="1800" b="1" dirty="0" smtClean="0"/>
          </a:p>
          <a:p>
            <a:pPr marL="0" indent="0" algn="ctr">
              <a:buNone/>
            </a:pPr>
            <a:r>
              <a:rPr lang="ru-RU" sz="2800" b="1" dirty="0"/>
              <a:t>П</a:t>
            </a:r>
            <a:r>
              <a:rPr lang="ru-RU" sz="2800" b="1" dirty="0" smtClean="0"/>
              <a:t>оставщик </a:t>
            </a:r>
            <a:r>
              <a:rPr lang="ru-RU" sz="2800" b="1" dirty="0"/>
              <a:t>социальных услуг </a:t>
            </a:r>
            <a:endParaRPr lang="ru-RU" sz="2800" b="1" dirty="0" smtClean="0"/>
          </a:p>
          <a:p>
            <a:pPr marL="0" indent="0" algn="ctr">
              <a:buNone/>
            </a:pPr>
            <a:endParaRPr lang="ru-RU" sz="1800" b="1" dirty="0" smtClean="0"/>
          </a:p>
          <a:p>
            <a:pPr marL="0" indent="0" algn="ctr">
              <a:buNone/>
            </a:pPr>
            <a:r>
              <a:rPr lang="ru-RU" sz="2800" b="1" dirty="0"/>
              <a:t>С</a:t>
            </a:r>
            <a:r>
              <a:rPr lang="ru-RU" sz="2800" b="1" dirty="0" smtClean="0"/>
              <a:t>тандарт </a:t>
            </a:r>
            <a:r>
              <a:rPr lang="ru-RU" sz="2800" b="1" dirty="0"/>
              <a:t>социальной </a:t>
            </a:r>
            <a:r>
              <a:rPr lang="ru-RU" sz="2800" b="1" dirty="0" smtClean="0"/>
              <a:t>услуги</a:t>
            </a:r>
            <a:endParaRPr lang="ru-RU" sz="2800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43546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Основные нормативные акты 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2"/>
            <a:ext cx="8363272" cy="5616624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Федеральный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закон от 28 декабря 2013 года № 442-ФЗ 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Об основах социального обслуживания граждан в Российской Федерации» </a:t>
            </a:r>
            <a:endParaRPr lang="ru-RU" sz="13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13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Федеральный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закон от 24 ноября 1995 года № 181-ФЗ 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О социальной защите инвалидов в Российской Федерации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13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Закон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Томской области от 8 октября 2014 года № 127-ОЗ «Об организации социального обслуживания граждан в Томской области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0" indent="0">
              <a:spcBef>
                <a:spcPts val="0"/>
              </a:spcBef>
              <a:buNone/>
            </a:pPr>
            <a:endParaRPr lang="ru-RU" sz="13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остановление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Администрации Томской области от 30.10.2014 № 409а «Об установлении порядка утверждения тарифов на социальные услуги на основании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подушевых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нормативов финансирования социальных услуг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0" indent="0">
              <a:spcBef>
                <a:spcPts val="0"/>
              </a:spcBef>
              <a:buNone/>
            </a:pPr>
            <a:endParaRPr lang="ru-RU" sz="13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риказ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Департамента по вопросам семьи и детей Томской области от 31.10.2014 № 297-п «Об утверждении Порядка предоставления социальных услуг получателям социальных услуг из числа несовершеннолетних граждан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0" indent="0">
              <a:spcBef>
                <a:spcPts val="0"/>
              </a:spcBef>
              <a:buNone/>
            </a:pPr>
            <a:endParaRPr lang="ru-RU" sz="13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риказ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Департамента по вопросам семьи и детей Томской области от 31.10.2014 № 295-п «Об утверждении нормативов обеспечения мягким инвентарем получателей социальных услуг из числа несовершеннолетних граждан, являющихся воспитанниками областных государственных учреждений социального обслуживания, подведомственных Департаменту по вопросам семьи и детей Томской области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0" indent="0">
              <a:spcBef>
                <a:spcPts val="0"/>
              </a:spcBef>
              <a:buNone/>
            </a:pPr>
            <a:endParaRPr lang="ru-RU" sz="13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риказ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Департамента по вопросам семьи и детей Томской области от 31.10.2014 № 296-п «Об утверждении норм питания  получателей социальных услуг из числа несовершеннолетних граждан, являющихся воспитанниками областных государственных учреждений социального обслуживания, подведомственных Департаменту по вопросам семьи и детей Томской области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13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Приказ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Департамента по вопросам семьи и детей Томской области от 18.12.2017 № 377-п «Об утверждении порядка согласования Департаментом по вопросам семьи и детей Томской области тарифов на социальные услуги».</a:t>
            </a:r>
          </a:p>
          <a:p>
            <a:endParaRPr lang="ru-RU" sz="1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991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Рекомендации </a:t>
            </a:r>
            <a:r>
              <a:rPr lang="ru-RU" sz="2400" b="1" dirty="0"/>
              <a:t>по соблюдению обязательных требований в части ведения документации поставщиками социальных услуг</a:t>
            </a: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980728"/>
            <a:ext cx="7859216" cy="5145435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ru-RU" sz="1600" dirty="0" smtClean="0"/>
          </a:p>
          <a:p>
            <a:pPr marL="0" indent="0">
              <a:buNone/>
            </a:pPr>
            <a:endParaRPr lang="ru-RU" sz="1600" dirty="0"/>
          </a:p>
          <a:p>
            <a:pPr marL="514350" indent="-514350">
              <a:buAutoNum type="arabicParenR"/>
            </a:pPr>
            <a:r>
              <a:rPr lang="ru-RU" sz="1800" dirty="0" smtClean="0"/>
              <a:t>устав;</a:t>
            </a:r>
            <a:endParaRPr lang="ru-RU" sz="1800" dirty="0"/>
          </a:p>
          <a:p>
            <a:pPr marL="0" indent="0">
              <a:buNone/>
            </a:pPr>
            <a:r>
              <a:rPr lang="ru-RU" sz="1800" dirty="0"/>
              <a:t>2) положения о структурных подразделениях</a:t>
            </a:r>
            <a:r>
              <a:rPr lang="ru-RU" sz="1800" dirty="0" smtClean="0"/>
              <a:t>;</a:t>
            </a:r>
            <a:endParaRPr lang="ru-RU" sz="1800" dirty="0"/>
          </a:p>
          <a:p>
            <a:pPr marL="0" indent="0">
              <a:buNone/>
            </a:pPr>
            <a:r>
              <a:rPr lang="ru-RU" sz="1800" dirty="0"/>
              <a:t>3) штатное расписание с указанием наименования должностей персонала и его численности</a:t>
            </a:r>
            <a:r>
              <a:rPr lang="ru-RU" sz="1800" dirty="0" smtClean="0"/>
              <a:t>;</a:t>
            </a:r>
            <a:endParaRPr lang="ru-RU" sz="1800" dirty="0"/>
          </a:p>
          <a:p>
            <a:pPr marL="0" indent="0">
              <a:buNone/>
            </a:pPr>
            <a:r>
              <a:rPr lang="ru-RU" sz="1800" dirty="0"/>
              <a:t>4) правила, инструкции, методики, в том числе:</a:t>
            </a:r>
          </a:p>
          <a:p>
            <a:r>
              <a:rPr lang="ru-RU" sz="1800" dirty="0"/>
              <a:t>- правила поведения получателей социальных </a:t>
            </a:r>
            <a:r>
              <a:rPr lang="ru-RU" sz="1800" dirty="0" smtClean="0"/>
              <a:t>услуг;</a:t>
            </a:r>
            <a:endParaRPr lang="ru-RU" sz="1800" dirty="0"/>
          </a:p>
          <a:p>
            <a:r>
              <a:rPr lang="ru-RU" sz="1800" dirty="0"/>
              <a:t>- должностные инструкции </a:t>
            </a:r>
            <a:r>
              <a:rPr lang="ru-RU" sz="1800" dirty="0" smtClean="0"/>
              <a:t>специалистов;</a:t>
            </a:r>
            <a:endParaRPr lang="ru-RU" sz="1800" dirty="0"/>
          </a:p>
          <a:p>
            <a:pPr marL="0" indent="0">
              <a:buNone/>
            </a:pPr>
            <a:r>
              <a:rPr lang="ru-RU" sz="1800" dirty="0"/>
              <a:t>5) кодекс этики, устанавливающий </a:t>
            </a:r>
            <a:r>
              <a:rPr lang="ru-RU" sz="1800" dirty="0" smtClean="0"/>
              <a:t>отношение </a:t>
            </a:r>
            <a:r>
              <a:rPr lang="ru-RU" sz="1800" dirty="0"/>
              <a:t>к обслуживаемым </a:t>
            </a:r>
            <a:r>
              <a:rPr lang="ru-RU" sz="1800" dirty="0" smtClean="0"/>
              <a:t>гражданам, </a:t>
            </a:r>
            <a:r>
              <a:rPr lang="ru-RU" sz="1800" dirty="0"/>
              <a:t>а также требования этики взаимоотношений с клиентами и их социальным окружением</a:t>
            </a:r>
            <a:r>
              <a:rPr lang="ru-RU" sz="1800" dirty="0" smtClean="0"/>
              <a:t>;</a:t>
            </a:r>
          </a:p>
          <a:p>
            <a:pPr marL="0" indent="0">
              <a:buNone/>
            </a:pPr>
            <a:r>
              <a:rPr lang="ru-RU" sz="1800" dirty="0" smtClean="0"/>
              <a:t>6</a:t>
            </a:r>
            <a:r>
              <a:rPr lang="ru-RU" sz="1800" dirty="0"/>
              <a:t>) документацию на техническое оснащение (оборудование, аппаратуру и приборы и др</a:t>
            </a:r>
            <a:r>
              <a:rPr lang="ru-RU" sz="1800" dirty="0" smtClean="0"/>
              <a:t>.).</a:t>
            </a:r>
          </a:p>
          <a:p>
            <a:pPr marL="0" indent="0">
              <a:buNone/>
            </a:pPr>
            <a:r>
              <a:rPr lang="ru-RU" sz="1800" dirty="0" smtClean="0"/>
              <a:t>7)  </a:t>
            </a:r>
            <a:r>
              <a:rPr lang="ru-RU" sz="1800" dirty="0"/>
              <a:t>личные дела получателей социальных </a:t>
            </a:r>
            <a:r>
              <a:rPr lang="ru-RU" sz="1800" dirty="0" smtClean="0"/>
              <a:t>услуг.</a:t>
            </a:r>
            <a:endParaRPr lang="ru-RU" sz="1800" dirty="0"/>
          </a:p>
          <a:p>
            <a:pPr marL="0" indent="0">
              <a:buNone/>
            </a:pPr>
            <a:endParaRPr lang="ru-RU" sz="1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66800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ЛИЧНОЕ ДЕЛО ПОСТАВЩИКА СОЦИАЛЬНЫХ УСЛУГ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628800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800" dirty="0" smtClean="0"/>
              <a:t>1. Документы по признанию нуждающимся несовершеннолетнего гражданина нуждающимся в получении социальных услуг</a:t>
            </a:r>
          </a:p>
          <a:p>
            <a:pPr marL="0" indent="0">
              <a:buNone/>
            </a:pPr>
            <a:r>
              <a:rPr lang="ru-RU" sz="2800" dirty="0" smtClean="0"/>
              <a:t>2. Индивидуальная программа предоставления социальных услуг</a:t>
            </a:r>
          </a:p>
          <a:p>
            <a:pPr marL="514350" indent="-514350">
              <a:buAutoNum type="arabicPeriod" startAt="3"/>
            </a:pPr>
            <a:r>
              <a:rPr lang="ru-RU" sz="2800" dirty="0" smtClean="0"/>
              <a:t>Договор о предоставлении социальных услуг</a:t>
            </a:r>
          </a:p>
          <a:p>
            <a:pPr marL="514350" indent="-514350">
              <a:buAutoNum type="arabicPeriod" startAt="3"/>
            </a:pPr>
            <a:r>
              <a:rPr lang="ru-RU" sz="2800" dirty="0"/>
              <a:t>Акт сдачи-приемки оказанных </a:t>
            </a:r>
            <a:r>
              <a:rPr lang="ru-RU" sz="2800" dirty="0" smtClean="0"/>
              <a:t>услуг к </a:t>
            </a:r>
            <a:r>
              <a:rPr lang="ru-RU" sz="2800" dirty="0"/>
              <a:t>Договору о предоставлении социальных </a:t>
            </a:r>
            <a:r>
              <a:rPr lang="ru-RU" sz="2800" dirty="0" smtClean="0"/>
              <a:t>услуг</a:t>
            </a:r>
            <a:endParaRPr lang="ru-RU" sz="2800" dirty="0"/>
          </a:p>
          <a:p>
            <a:pPr marL="514350" indent="-514350">
              <a:buAutoNum type="arabicPeriod" startAt="3"/>
            </a:pPr>
            <a:r>
              <a:rPr lang="ru-RU" sz="2800" dirty="0" smtClean="0"/>
              <a:t>Иные документы, необходимые для оказания социальных услуг</a:t>
            </a:r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0465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Статья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15. Признание гражданина нуждающимся в социальном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обслуживании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Гражданин признается нуждающимся в социальном обслуживании в случае, если существуют следующие обстоятельства, которые ухудшают или могут ухудшить условия его жизнедеятельности: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1) полная или частичная утрата способности либо возможности осуществлять самообслуживание, самостоятельно передвигаться, обеспечивать основные жизненные потребности в силу заболевания, травмы, возраста или наличия инвалидности;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2) наличие в семье инвалида или инвалидов, в том числе ребенка-инвалида или детей-инвалидов, нуждающихся в постоянном постороннем уходе;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3) наличие ребенка или детей (в том числе находящихся под опекой, попечительством), испытывающих трудности в социальной адаптации;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4) отсутствие возможности обеспечения ухода (в том числе временного) за инвалидом, ребенком, детьми, а также отсутствие попечения над ними;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5) наличие внутрисемейного конфликта, в том числе с лицами с наркотической или алкогольной зависимостью, лицами, имеющими пристрастие к азартным играм, лицами, страдающими психическими расстройствами, наличие насилия в семье;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6) отсутствие определенного места жительства, в том числе у лица, не достигшего возраста двадцати трех лет и завершившего пребывание в организации для детей-сирот и детей, оставшихся без попечения родителей;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7) отсутствие работы и средств к существованию;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8) наличие иных обстоятельств, которые нормативными правовыми актами субъекта Российской Федерации признаны ухудшающими или способными ухудшить условия жизнедеятельности граждан.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98456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Поставщики социальных услуг обеспечивают открытость и доступность </a:t>
            </a:r>
            <a:r>
              <a:rPr lang="ru-RU" sz="2800" b="1" dirty="0" smtClean="0"/>
              <a:t>информации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400600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) о дате государственной регистрации, об учредителе (учредителях), о месте нахождения, филиалах (при наличии), режиме и графике работы учреждения, контактных телефонах и адресах электронной почты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б) о структуре и органах управления организации социального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обслуживания;</a:t>
            </a:r>
          </a:p>
          <a:p>
            <a:pPr marL="0" indent="0">
              <a:spcBef>
                <a:spcPts val="0"/>
              </a:spcBef>
              <a:buNone/>
            </a:pP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в) о руководителе, его заместителях, руководителях филиалов организации социального обслуживания (при наличии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г) о персональном составе работников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д) о материально-техническом обеспечении предоставления социальных услуг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е) о перечне предоставляемых социальных услуг по видам социальных услуг и формам социального обслуживания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ж) о порядке и условиях предоставления социальных услуг бесплатно и за плату по видам социальных услуг и формам социального обслуживания с приложением образцов договоров о предоставлении социальных услуг бесплатно и за плату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з) о тарифах на социальные услуги по видам социальных услуг и формам социального обслуживания;</a:t>
            </a:r>
          </a:p>
          <a:p>
            <a:pPr>
              <a:spcBef>
                <a:spcPts val="0"/>
              </a:spcBef>
            </a:pPr>
            <a:endParaRPr lang="ru-RU" sz="1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70909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/>
              <a:t>Поставщики социальных услуг обеспечивают открытость и доступность информации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и) о численности получателей социальных услуг по формам социального обслуживания и видам социальных услуг за счет бюджетных ассигнований бюджетов субъектов Российской Федерации, численности получателей социальных услуг по формам социального обслуживания и видам социальных услуг за счет средств физических и (или) юридических лиц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к) о количестве свободных мест для приема получателей социальных услуг по формам социального обслуживания, финансируемых за счет бюджетных ассигнований бюджетов субъектов Российской Федерации, и количестве свободных мест для приема получателей социальных услуг по формам социального обслуживания за счет средств физических и (или) юридических лиц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л) об объеме предоставляемых социальных услуг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м) о наличии лицензий на осуществление деятельности, подлежащей лицензированию в соответствии с законодательством Российской Федерации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н) о финансово-хозяйственной деятельности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о) о правилах внутреннего распорядка для получателей социальных услуг, о правилах внутреннего трудового распорядка и коллективном договоре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п) о наличии предписаний органов, осуществляющих государственный контроль в сфере социального обслуживания, и об отчетах об исполнении таких предписаний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р) о проведении независимой оценки качества оказания услуг организациями социального обслуживания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с) иную информацию, которая размещается, опубликовывается по решению поставщика социальных 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услуг 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и (или) размещение, опубликование которой являются обязательными в соответствии с законодательством Российской Федерации.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54209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b="1" dirty="0" smtClean="0"/>
              <a:t>Рекомендации </a:t>
            </a:r>
            <a:r>
              <a:rPr lang="ru-RU" sz="2200" b="1" dirty="0"/>
              <a:t>по соблюдению обязательных требований в части порядка организации деятельности поставщиков социальных услуг</a:t>
            </a:r>
            <a:r>
              <a:rPr lang="ru-RU" sz="2200" dirty="0"/>
              <a:t/>
            </a:r>
            <a:br>
              <a:rPr lang="ru-RU" sz="2200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4800" dirty="0" smtClean="0"/>
              <a:t>1)  предоставлять </a:t>
            </a:r>
            <a:r>
              <a:rPr lang="ru-RU" sz="4800" dirty="0"/>
              <a:t>социальные услуги получателям социальных услуг в соответствии с индивидуальными программами и условиями договоров, заключенных с получателями социальных услуг или их законными представителями</a:t>
            </a:r>
            <a:r>
              <a:rPr lang="ru-RU" sz="4800" dirty="0" smtClean="0"/>
              <a:t>;</a:t>
            </a:r>
          </a:p>
          <a:p>
            <a:pPr marL="0" indent="0">
              <a:buNone/>
            </a:pPr>
            <a:endParaRPr lang="ru-RU" sz="4800" dirty="0"/>
          </a:p>
          <a:p>
            <a:pPr marL="0" indent="0">
              <a:buNone/>
            </a:pPr>
            <a:r>
              <a:rPr lang="ru-RU" sz="4800" dirty="0"/>
              <a:t>2) предоставлять срочные социальные услуги в соответствии со статьей 21 Федерального закона от 28 декабря 2013 г. N 442-ФЗ «Об основах социального обслуживания граждан в Российской Федерации</a:t>
            </a:r>
            <a:r>
              <a:rPr lang="ru-RU" sz="4800" dirty="0" smtClean="0"/>
              <a:t>»;</a:t>
            </a:r>
          </a:p>
          <a:p>
            <a:pPr marL="0" indent="0">
              <a:buNone/>
            </a:pPr>
            <a:endParaRPr lang="ru-RU" sz="4800" dirty="0"/>
          </a:p>
          <a:p>
            <a:pPr marL="0" indent="0">
              <a:buNone/>
            </a:pPr>
            <a:r>
              <a:rPr lang="ru-RU" sz="4800" dirty="0"/>
              <a:t>3) предоставлять бесплатно в доступной форме получателям социальных услуг или их законным представителям информацию об их правах и обязанностях, о видах социальных услуг, сроках, порядке и об условиях их предоставления, о тарифах на эти услуги и об их стоимости для получателя социальных услуг либо о возможности получать их бесплатно</a:t>
            </a:r>
            <a:r>
              <a:rPr lang="ru-RU" sz="4800" dirty="0" smtClean="0"/>
              <a:t>;</a:t>
            </a:r>
          </a:p>
          <a:p>
            <a:pPr marL="0" indent="0">
              <a:buNone/>
            </a:pPr>
            <a:endParaRPr lang="ru-RU" sz="4800" dirty="0"/>
          </a:p>
          <a:p>
            <a:pPr marL="0" indent="0">
              <a:buNone/>
            </a:pPr>
            <a:r>
              <a:rPr lang="ru-RU" sz="4800" dirty="0"/>
              <a:t>4) использовать информацию о получателях социальных услуг в соответствии с установленными законодательством Российской Федерации о персональных данных требованиями о защите персональных данных</a:t>
            </a:r>
            <a:r>
              <a:rPr lang="ru-RU" sz="4800" dirty="0" smtClean="0"/>
              <a:t>;</a:t>
            </a:r>
          </a:p>
          <a:p>
            <a:pPr marL="0" indent="0">
              <a:buNone/>
            </a:pPr>
            <a:endParaRPr lang="ru-RU" sz="4800" dirty="0"/>
          </a:p>
          <a:p>
            <a:pPr marL="0" indent="0">
              <a:buNone/>
            </a:pPr>
            <a:r>
              <a:rPr lang="ru-RU" sz="4800" dirty="0"/>
              <a:t>5) предоставлять Департаменту по вопросам семьи и детей Томской области информацию для формирования регистра получателей социальных услуг</a:t>
            </a:r>
            <a:r>
              <a:rPr lang="ru-RU" sz="4800" dirty="0" smtClean="0"/>
              <a:t>;</a:t>
            </a:r>
          </a:p>
          <a:p>
            <a:pPr marL="0" indent="0">
              <a:buNone/>
            </a:pPr>
            <a:endParaRPr lang="ru-RU" sz="4800" dirty="0"/>
          </a:p>
          <a:p>
            <a:pPr marL="0" indent="0">
              <a:buNone/>
            </a:pPr>
            <a:r>
              <a:rPr lang="ru-RU" sz="4800" dirty="0"/>
              <a:t>6) осуществлять социальное сопровождение в соответствии со статьей 22 Федерального закона от 28 декабря 2013 г. № 442-ФЗ «Об основах социального обслуживания граждан в Российской Федерации</a:t>
            </a:r>
            <a:r>
              <a:rPr lang="ru-RU" sz="4800" dirty="0" smtClean="0"/>
              <a:t>»;</a:t>
            </a:r>
          </a:p>
          <a:p>
            <a:pPr marL="0" indent="0">
              <a:buNone/>
            </a:pPr>
            <a:endParaRPr lang="ru-RU" sz="4800" dirty="0"/>
          </a:p>
          <a:p>
            <a:pPr marL="0" indent="0">
              <a:buNone/>
            </a:pPr>
            <a:r>
              <a:rPr lang="ru-RU" sz="4800" dirty="0"/>
              <a:t>7) обеспечивать получателям социальных услуг содействие в прохождении медико-социальной экспертизы, проводимой в установленном законодательством Российской Федерации порядке федеральными учреждениями медико-социальной экспертизы</a:t>
            </a:r>
            <a:r>
              <a:rPr lang="ru-RU" sz="4800" dirty="0" smtClean="0"/>
              <a:t>;</a:t>
            </a:r>
          </a:p>
          <a:p>
            <a:pPr marL="0" indent="0">
              <a:buNone/>
            </a:pPr>
            <a:endParaRPr lang="ru-RU" sz="4800" dirty="0"/>
          </a:p>
          <a:p>
            <a:pPr marL="0" indent="0">
              <a:buNone/>
            </a:pPr>
            <a:r>
              <a:rPr lang="ru-RU" sz="4800" dirty="0"/>
              <a:t>8) предоставлять получателям социальных услуг возможность пользоваться услугами связи, в том числе сети «Интернет» и услугами почтовой связи, при получении услуг в организациях социального обслуживания</a:t>
            </a:r>
            <a:r>
              <a:rPr lang="ru-RU" sz="4800" dirty="0" smtClean="0"/>
              <a:t>;</a:t>
            </a:r>
          </a:p>
          <a:p>
            <a:pPr marL="0" indent="0">
              <a:buNone/>
            </a:pPr>
            <a:endParaRPr lang="ru-RU" sz="4800" dirty="0"/>
          </a:p>
          <a:p>
            <a:pPr marL="0" indent="0">
              <a:buNone/>
            </a:pPr>
            <a:r>
              <a:rPr lang="ru-RU" sz="4800" dirty="0"/>
              <a:t>9) обеспечивать получателям социальных услуг возможность свободного посещения их законными представителями, адвокатами, нотариусами, представителями общественных и (или) иных организаций, священнослужителями, а также родственниками и другими лицами в дневное и вечернее время</a:t>
            </a:r>
            <a:r>
              <a:rPr lang="ru-RU" sz="4800" dirty="0" smtClean="0"/>
              <a:t>;</a:t>
            </a:r>
          </a:p>
          <a:p>
            <a:pPr marL="0" indent="0">
              <a:buNone/>
            </a:pPr>
            <a:endParaRPr lang="ru-RU" sz="4800" dirty="0"/>
          </a:p>
          <a:p>
            <a:pPr marL="0" indent="0">
              <a:buNone/>
            </a:pPr>
            <a:r>
              <a:rPr lang="ru-RU" sz="4800" dirty="0"/>
              <a:t>10) обеспечивать сохранность личных вещей и ценностей получателей социальных услуг.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77705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78298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Порядок предоставления </a:t>
            </a:r>
            <a:r>
              <a:rPr lang="ru-RU" sz="2400" b="1" dirty="0"/>
              <a:t>социальных услуг, </a:t>
            </a:r>
            <a:r>
              <a:rPr lang="ru-RU" sz="2400" b="1" dirty="0" smtClean="0"/>
              <a:t>утвержденный </a:t>
            </a:r>
            <a:r>
              <a:rPr lang="ru-RU" sz="2400" b="1" dirty="0"/>
              <a:t>Приказом Департамента по вопросам семьи и детей Томской области от 31.10.2014 № 297-п «Об утверждении Порядка предоставления социальных услуг получателям социальных услуг из числа несовершеннолетних граждан».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068960"/>
            <a:ext cx="8229600" cy="3057203"/>
          </a:xfrm>
        </p:spPr>
        <p:txBody>
          <a:bodyPr/>
          <a:lstStyle/>
          <a:p>
            <a:r>
              <a:rPr lang="ru-RU" dirty="0" smtClean="0"/>
              <a:t>Стационарная форма обслуживания </a:t>
            </a:r>
          </a:p>
          <a:p>
            <a:r>
              <a:rPr lang="ru-RU" dirty="0" smtClean="0"/>
              <a:t>Полустационарная форма обслуживания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71970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22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187624" y="764704"/>
            <a:ext cx="7200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1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целях недопущения нарушений за обеспечением доступности для инвалидов объектов социальной, инженерной и транспортной инфраструктур и предоставляемых услуг существует необходимость проведения руководителями организаций социального обслуживания населения следующих мероприятий: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403648" y="1916832"/>
            <a:ext cx="684076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anose="05000000000000000000" pitchFamily="2" charset="2"/>
              <a:buChar char="ü"/>
              <a:defRPr/>
            </a:pPr>
            <a:r>
              <a:rPr lang="ru-RU" altLang="ru-RU" sz="1600" b="1" dirty="0" smtClean="0">
                <a:solidFill>
                  <a:srgbClr val="0049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Проверка содержания паспортов доступности социальной, инженерной и транспортной инфраструктур и социальных услуг объектов организации социального обслуживания, которые должны быть разработаны совместно с общественной организацией инвалидов и включать конкретные мероприятия по обеспечению доступности объектов учреждения социального обслуживания и сроки проведения планируемых работ;</a:t>
            </a:r>
          </a:p>
          <a:p>
            <a:pPr algn="just">
              <a:buFont typeface="Wingdings" panose="05000000000000000000" pitchFamily="2" charset="2"/>
              <a:buChar char="ü"/>
              <a:defRPr/>
            </a:pPr>
            <a:r>
              <a:rPr lang="ru-RU" altLang="ru-RU" sz="1600" b="1" dirty="0" smtClean="0">
                <a:solidFill>
                  <a:srgbClr val="0049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Проверка содержания локальных актов, определяющих ответственных лиц за проведение работы по обеспечению доступности объектов организации;</a:t>
            </a:r>
          </a:p>
          <a:p>
            <a:pPr algn="just">
              <a:buFont typeface="Wingdings" panose="05000000000000000000" pitchFamily="2" charset="2"/>
              <a:buChar char="ü"/>
              <a:defRPr/>
            </a:pPr>
            <a:r>
              <a:rPr lang="ru-RU" altLang="ru-RU" sz="1600" b="1" dirty="0" smtClean="0">
                <a:solidFill>
                  <a:srgbClr val="0049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Проверка содержания журнала инструктажей работников по вопросам, связанным с обеспечением доступности к объектам и социальным услугам организации социального обслуживания;</a:t>
            </a:r>
          </a:p>
          <a:p>
            <a:pPr algn="just">
              <a:buFont typeface="Wingdings" panose="05000000000000000000" pitchFamily="2" charset="2"/>
              <a:buChar char="ü"/>
              <a:defRPr/>
            </a:pPr>
            <a:r>
              <a:rPr lang="ru-RU" sz="1600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Приведение объектов учреждения социального обслуживания (административных зданий, филиалов, обособленных структурных подразделений, в которых осуществляется оказание социальных услуг) в соответствии и требованиями законодательства по обеспечению физической доступности для инвалидов и </a:t>
            </a:r>
            <a:r>
              <a:rPr lang="ru-RU" sz="1600" b="1" dirty="0" err="1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маломобильных</a:t>
            </a:r>
            <a:r>
              <a:rPr lang="ru-RU" sz="1600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 групп населения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Ответственность </a:t>
            </a:r>
            <a:r>
              <a:rPr lang="ru-RU" sz="3200" b="1" dirty="0"/>
              <a:t>за нарушение обязательных требований в сфере социального обслуживания</a:t>
            </a:r>
            <a:br>
              <a:rPr lang="ru-RU" sz="3200" b="1" dirty="0"/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536504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endParaRPr lang="ru-RU" dirty="0" smtClean="0"/>
          </a:p>
          <a:p>
            <a:pPr indent="0" algn="just" fontAlgn="base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соответствии со статьей 17 Федерального закона от 26 декабря 2008 года № </a:t>
            </a:r>
            <a:r>
              <a:rPr lang="ru-RU" dirty="0">
                <a:latin typeface="Times New Roman" pitchFamily="18" charset="0"/>
                <a:cs typeface="Times New Roman" pitchFamily="18" charset="0"/>
                <a:hlinkClick r:id="rId2"/>
              </a:rPr>
              <a:t>294-ФЗ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«О защите прав юридических лиц и индивидуальных предпринимателей при осуществлении государственного контроля (надзора) и муниципального контроля» в случае выявления при проведении проверки поставщиков социальных услуг нарушений обязательных требований в сфере социального обслуживания должностные лица Департамента обязаны выдать предписание об устранении выявленных нарушений.</a:t>
            </a:r>
          </a:p>
          <a:p>
            <a:pPr indent="0" algn="just" fontAlgn="base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Неисполнение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предписания в установленный срок влечет ответственность, предусмотренную частью 1 статьи </a:t>
            </a:r>
            <a:r>
              <a:rPr lang="ru-RU" dirty="0">
                <a:latin typeface="Times New Roman" pitchFamily="18" charset="0"/>
                <a:cs typeface="Times New Roman" pitchFamily="18" charset="0"/>
                <a:hlinkClick r:id="rId3"/>
              </a:rPr>
              <a:t>19.5 Кодекса Российской Федерации об административных правонарушениях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соответствии со статьей 16 Федерального закона от 24 ноября 1995 года №181-ФЗ «О социальной защите инвалидов в Российской Федерации»  поставщики социальных услуг за уклонение от исполнения предусмотренных настоящим Федеральным законом, другими федеральными законами и иными нормативными правовыми актами требований к созданию условий инвалидам для беспрепятственного доступа к объектам инженерной, транспортной и социальной инфраструктур, несут административную ответственность в соответствии с </a:t>
            </a:r>
            <a:r>
              <a:rPr lang="ru-RU" dirty="0">
                <a:latin typeface="Times New Roman" pitchFamily="18" charset="0"/>
                <a:cs typeface="Times New Roman" pitchFamily="18" charset="0"/>
                <a:hlinkClick r:id="rId4"/>
              </a:rPr>
              <a:t>законодательством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Российской Федерации.</a:t>
            </a:r>
          </a:p>
          <a:p>
            <a:pPr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Уклонение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от исполнения требований к обеспечению условий доступности для инвалидов объектов социальной инженерной и транспортной инфраструктур и  предоставляемых услуг влечет наложение административного штрафа, предусмотренного ст. 9.13 Кодекса Российской Федерации об административных правонарушениях.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43370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071538" y="1268760"/>
            <a:ext cx="7572428" cy="480344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500042"/>
            <a:ext cx="7772400" cy="1000132"/>
          </a:xfrm>
        </p:spPr>
        <p:txBody>
          <a:bodyPr>
            <a:norm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ПУБЛИЧНОЕ  МЕРОПРИЯТИЕ- ВЕБИНАР</a:t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728" y="6072206"/>
            <a:ext cx="6486548" cy="57150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 октября 2020  год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1643042" y="1500174"/>
            <a:ext cx="6286544" cy="45005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defRPr/>
            </a:pP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Департамент по вопросам семьи и детей Томской области</a:t>
            </a:r>
          </a:p>
          <a:p>
            <a:pPr lvl="0" algn="ctr">
              <a:defRPr/>
            </a:pPr>
            <a:endParaRPr lang="ru-RU" sz="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Юридический адрес: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634041, г. Томск, </a:t>
            </a:r>
          </a:p>
          <a:p>
            <a:pPr lvl="0"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ул. Тверская, 74</a:t>
            </a:r>
          </a:p>
          <a:p>
            <a:pPr lvl="0">
              <a:defRPr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Телефон/факс: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+7(3822) 713 998</a:t>
            </a:r>
          </a:p>
          <a:p>
            <a:pPr lvl="0">
              <a:defRPr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Сайт: 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https://depsd.tomsk.gov.ru/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Е-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mail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dep-sem@tomsk.gov.ru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956</TotalTime>
  <Words>2375</Words>
  <Application>Microsoft Office PowerPoint</Application>
  <PresentationFormat>Экран (4:3)</PresentationFormat>
  <Paragraphs>224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ПУБЛИЧНОЕ  МЕРОПРИЯТИЕ- ВЕБИНАР  Департамент по вопросам семьи и детей Томской области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</vt:lpstr>
      <vt:lpstr>  </vt:lpstr>
      <vt:lpstr>Презентация PowerPoint</vt:lpstr>
      <vt:lpstr>Презентация PowerPoint</vt:lpstr>
      <vt:lpstr>Руководство по соблюдению обязательных требований для поставщиков социальных услуг, предоставляющих социальные услуги получателям социальных услуг из числа несовершеннолетних граждан</vt:lpstr>
      <vt:lpstr> Понятия  Федерального закона  № 442-ФЗ  </vt:lpstr>
      <vt:lpstr>Основные нормативные акты </vt:lpstr>
      <vt:lpstr> Рекомендации по соблюдению обязательных требований в части ведения документации поставщиками социальных услуг </vt:lpstr>
      <vt:lpstr>ЛИЧНОЕ ДЕЛО ПОСТАВЩИКА СОЦИАЛЬНЫХ УСЛУГ</vt:lpstr>
      <vt:lpstr> Статья 15. Признание гражданина нуждающимся в социальном обслуживании </vt:lpstr>
      <vt:lpstr>Поставщики социальных услуг обеспечивают открытость и доступность информации</vt:lpstr>
      <vt:lpstr>Поставщики социальных услуг обеспечивают открытость и доступность информации</vt:lpstr>
      <vt:lpstr>   Рекомендации по соблюдению обязательных требований в части порядка организации деятельности поставщиков социальных услуг  </vt:lpstr>
      <vt:lpstr>Порядок предоставления социальных услуг, утвержденный Приказом Департамента по вопросам семьи и детей Томской области от 31.10.2014 № 297-п «Об утверждении Порядка предоставления социальных услуг получателям социальных услуг из числа несовершеннолетних граждан».</vt:lpstr>
      <vt:lpstr>Презентация PowerPoint</vt:lpstr>
      <vt:lpstr> Ответственность за нарушение обязательных требований в сфере социального обслуживания </vt:lpstr>
      <vt:lpstr>ПУБЛИЧНОЕ  МЕРОПРИЯТИЕ- ВЕБИНАР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Шеина Лариса Владиславовна</dc:creator>
  <cp:lastModifiedBy>Ирина Михайловна Смышляева</cp:lastModifiedBy>
  <cp:revision>142</cp:revision>
  <cp:lastPrinted>2020-10-09T04:23:10Z</cp:lastPrinted>
  <dcterms:created xsi:type="dcterms:W3CDTF">2018-11-29T04:31:37Z</dcterms:created>
  <dcterms:modified xsi:type="dcterms:W3CDTF">2020-10-09T09:48:59Z</dcterms:modified>
</cp:coreProperties>
</file>