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</p:sldIdLst>
  <p:sldSz cx="9144000" cy="6858000" type="screen4x3"/>
  <p:notesSz cx="6797675" cy="98726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A30F7DD4-6B22-48B2-A66B-0FCEFC3EEAB3}">
  <a:tblStyle styleId="{A30F7DD4-6B22-48B2-A66B-0FCEFC3EEAB3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461175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 txBox="1"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sz="18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1187624" y="2321318"/>
            <a:ext cx="6984776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Осуществление </a:t>
            </a:r>
            <a:r>
              <a:rPr lang="ru-RU" sz="1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</a:t>
            </a:r>
            <a:endParaRPr sz="1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1547664" y="5301208"/>
            <a:ext cx="6643734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1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Галанцева Ольга Анатольевна,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председатель комитета по организации предоставления услуг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Департамента по вопросам семьи и детей Томской области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1</a:t>
            </a:fld>
            <a:endParaRPr/>
          </a:p>
        </p:txBody>
      </p:sp>
      <p:cxnSp>
        <p:nvCxnSpPr>
          <p:cNvPr id="93" name="Google Shape;93;p13"/>
          <p:cNvCxnSpPr/>
          <p:nvPr/>
        </p:nvCxnSpPr>
        <p:spPr>
          <a:xfrm rot="10800000" flipH="1">
            <a:off x="3347864" y="5299408"/>
            <a:ext cx="2899800" cy="18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 txBox="1">
            <a:spLocks noGrp="1"/>
          </p:cNvSpPr>
          <p:nvPr>
            <p:ph type="body" idx="1"/>
          </p:nvPr>
        </p:nvSpPr>
        <p:spPr>
          <a:xfrm>
            <a:off x="1284700" y="2085750"/>
            <a:ext cx="6960000" cy="35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03200" lvl="0" indent="0" algn="ctr">
              <a:spcBef>
                <a:spcPts val="640"/>
              </a:spcBef>
              <a:buClr>
                <a:srgbClr val="000000"/>
              </a:buClr>
              <a:buSzPts val="3200"/>
              <a:buNone/>
            </a:pPr>
            <a:r>
              <a:rPr lang="ru-RU" sz="2600" dirty="0" smtClean="0">
                <a:solidFill>
                  <a:srgbClr val="000000"/>
                </a:solidFill>
              </a:rPr>
              <a:t>Федеральный </a:t>
            </a:r>
            <a:r>
              <a:rPr lang="ru-RU" sz="2600" dirty="0">
                <a:solidFill>
                  <a:srgbClr val="000000"/>
                </a:solidFill>
              </a:rPr>
              <a:t>закон от 24.07.2020 № 248-ФЗ</a:t>
            </a:r>
          </a:p>
          <a:p>
            <a:pPr marL="342900" lvl="0" indent="-139700" algn="ctr">
              <a:spcBef>
                <a:spcPts val="640"/>
              </a:spcBef>
              <a:buClr>
                <a:srgbClr val="000000"/>
              </a:buClr>
              <a:buSzPts val="3200"/>
              <a:buNone/>
            </a:pPr>
            <a:r>
              <a:rPr lang="ru-RU" sz="2600" dirty="0">
                <a:solidFill>
                  <a:srgbClr val="000000"/>
                </a:solidFill>
              </a:rPr>
              <a:t>«О государственном контроле (надзоре) и муниципальном контроле в Российской </a:t>
            </a:r>
            <a:r>
              <a:rPr lang="ru-RU" sz="2600" dirty="0" smtClean="0">
                <a:solidFill>
                  <a:srgbClr val="000000"/>
                </a:solidFill>
              </a:rPr>
              <a:t>Федерации»</a:t>
            </a:r>
          </a:p>
          <a:p>
            <a:pPr marL="342900" lvl="0" indent="-139700" algn="ctr">
              <a:spcBef>
                <a:spcPts val="640"/>
              </a:spcBef>
              <a:buClr>
                <a:srgbClr val="000000"/>
              </a:buClr>
              <a:buSzPts val="3200"/>
              <a:buNone/>
            </a:pPr>
            <a:endParaRPr lang="ru-RU" sz="2600" dirty="0">
              <a:solidFill>
                <a:srgbClr val="000000"/>
              </a:solidFill>
            </a:endParaRPr>
          </a:p>
          <a:p>
            <a:pPr marL="342900" lvl="0" indent="-139700" algn="ctr">
              <a:spcBef>
                <a:spcPts val="640"/>
              </a:spcBef>
              <a:buClr>
                <a:srgbClr val="000000"/>
              </a:buClr>
              <a:buSzPts val="3200"/>
              <a:buNone/>
            </a:pPr>
            <a:r>
              <a:rPr lang="ru-RU" sz="2600" dirty="0" smtClean="0">
                <a:solidFill>
                  <a:srgbClr val="000000"/>
                </a:solidFill>
              </a:rPr>
              <a:t>Изменения от 04.08.2023 № 483-ФЗ</a:t>
            </a:r>
          </a:p>
          <a:p>
            <a:pPr marL="342900" lvl="0" indent="-139700" algn="ctr">
              <a:spcBef>
                <a:spcPts val="640"/>
              </a:spcBef>
              <a:buClr>
                <a:srgbClr val="000000"/>
              </a:buClr>
              <a:buSzPts val="3200"/>
              <a:buNone/>
            </a:pPr>
            <a:r>
              <a:rPr lang="ru-RU" sz="2600" dirty="0" smtClean="0">
                <a:solidFill>
                  <a:srgbClr val="000000"/>
                </a:solidFill>
              </a:rPr>
              <a:t>в статью 52 </a:t>
            </a:r>
            <a:endParaRPr lang="ru-RU" sz="2600" dirty="0">
              <a:solidFill>
                <a:srgbClr val="000000"/>
              </a:solidFill>
            </a:endParaRPr>
          </a:p>
        </p:txBody>
      </p:sp>
      <p:sp>
        <p:nvSpPr>
          <p:cNvPr id="99" name="Google Shape;99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  <p:sp>
        <p:nvSpPr>
          <p:cNvPr id="100" name="Google Shape;100;p14"/>
          <p:cNvSpPr txBox="1"/>
          <p:nvPr/>
        </p:nvSpPr>
        <p:spPr>
          <a:xfrm>
            <a:off x="1919483" y="478607"/>
            <a:ext cx="4836497" cy="72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3429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Изменения в законодательстве в рамках КНД в 2023 году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1" name="Google Shape;101;p14"/>
          <p:cNvCxnSpPr/>
          <p:nvPr/>
        </p:nvCxnSpPr>
        <p:spPr>
          <a:xfrm>
            <a:off x="2093296" y="502933"/>
            <a:ext cx="4783597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2" name="Google Shape;102;p14"/>
          <p:cNvCxnSpPr/>
          <p:nvPr/>
        </p:nvCxnSpPr>
        <p:spPr>
          <a:xfrm>
            <a:off x="2157530" y="1207997"/>
            <a:ext cx="4783597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sldNum" idx="12"/>
          </p:nvPr>
        </p:nvSpPr>
        <p:spPr>
          <a:xfrm>
            <a:off x="6621214" y="6267358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3</a:t>
            </a:fld>
            <a:endParaRPr/>
          </a:p>
        </p:txBody>
      </p:sp>
      <p:sp>
        <p:nvSpPr>
          <p:cNvPr id="109" name="Google Shape;109;p15"/>
          <p:cNvSpPr txBox="1"/>
          <p:nvPr/>
        </p:nvSpPr>
        <p:spPr>
          <a:xfrm>
            <a:off x="1692774" y="498764"/>
            <a:ext cx="5274803" cy="1047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Статья 52</a:t>
            </a:r>
          </a:p>
          <a:p>
            <a:pPr algn="ctr">
              <a:lnSpc>
                <a:spcPct val="115000"/>
              </a:lnSpc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Федерального закона от 24.07.2020 № 248-ФЗ</a:t>
            </a:r>
            <a:endParaRPr lang="ru-RU" sz="1800" dirty="0"/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0" name="Google Shape;110;p15"/>
          <p:cNvCxnSpPr/>
          <p:nvPr/>
        </p:nvCxnSpPr>
        <p:spPr>
          <a:xfrm>
            <a:off x="2093296" y="502933"/>
            <a:ext cx="4783597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1" name="Google Shape;111;p15"/>
          <p:cNvCxnSpPr/>
          <p:nvPr/>
        </p:nvCxnSpPr>
        <p:spPr>
          <a:xfrm>
            <a:off x="2093295" y="1186645"/>
            <a:ext cx="4783597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" name="Скругленный прямоугольник 2"/>
          <p:cNvSpPr/>
          <p:nvPr/>
        </p:nvSpPr>
        <p:spPr>
          <a:xfrm>
            <a:off x="3387433" y="1410677"/>
            <a:ext cx="2701637" cy="5919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Подача заявления о проведении </a:t>
            </a:r>
            <a:r>
              <a:rPr lang="ru-RU" dirty="0" err="1" smtClean="0"/>
              <a:t>профвизита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11143" y="3574473"/>
            <a:ext cx="2852777" cy="5063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Отказ в проведении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06328" y="2255772"/>
            <a:ext cx="2701637" cy="5970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Рассмотрение заявления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63728" y="3574471"/>
            <a:ext cx="2728086" cy="5063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Решение о проведении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86660" y="4783595"/>
            <a:ext cx="2561833" cy="899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Согласование даты и способов проведения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57720" y="4730697"/>
            <a:ext cx="3759621" cy="18061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уведомление об отзыве заявления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р</a:t>
            </a:r>
            <a:r>
              <a:rPr lang="ru-RU" dirty="0" smtClean="0"/>
              <a:t>анее принято решение </a:t>
            </a:r>
            <a:r>
              <a:rPr lang="ru-RU" dirty="0"/>
              <a:t>об </a:t>
            </a:r>
            <a:r>
              <a:rPr lang="ru-RU" dirty="0" smtClean="0"/>
              <a:t>отказе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отсутствие КЛ </a:t>
            </a:r>
            <a:r>
              <a:rPr lang="ru-RU" dirty="0"/>
              <a:t>по месту осуществления </a:t>
            </a:r>
            <a:r>
              <a:rPr lang="ru-RU" dirty="0" smtClean="0"/>
              <a:t>деятельности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з</a:t>
            </a:r>
            <a:r>
              <a:rPr lang="ru-RU" dirty="0" smtClean="0"/>
              <a:t>аявление содержит нецензурные </a:t>
            </a:r>
            <a:r>
              <a:rPr lang="ru-RU" dirty="0"/>
              <a:t>либо оскорбительные </a:t>
            </a:r>
            <a:r>
              <a:rPr lang="ru-RU" dirty="0" smtClean="0"/>
              <a:t>выражения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4730694" y="2002612"/>
            <a:ext cx="0" cy="253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5" idx="2"/>
          </p:cNvCxnSpPr>
          <p:nvPr/>
        </p:nvCxnSpPr>
        <p:spPr>
          <a:xfrm>
            <a:off x="4757147" y="2852777"/>
            <a:ext cx="0" cy="4383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546717" y="3272191"/>
            <a:ext cx="4420860" cy="377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546717" y="3268413"/>
            <a:ext cx="0" cy="306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967577" y="3309976"/>
            <a:ext cx="0" cy="2644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546717" y="4080792"/>
            <a:ext cx="0" cy="6499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941126" y="4080792"/>
            <a:ext cx="24561" cy="7028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Google Shape;108;p15"/>
          <p:cNvSpPr txBox="1">
            <a:spLocks/>
          </p:cNvSpPr>
          <p:nvPr/>
        </p:nvSpPr>
        <p:spPr>
          <a:xfrm>
            <a:off x="4871131" y="2898313"/>
            <a:ext cx="163105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l"/>
            <a:r>
              <a:rPr lang="ru-RU" b="1" dirty="0" smtClean="0">
                <a:solidFill>
                  <a:schemeClr val="tx1"/>
                </a:solidFill>
              </a:rPr>
              <a:t>10 рабочих дней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7" name="Google Shape;108;p15"/>
          <p:cNvSpPr txBox="1">
            <a:spLocks/>
          </p:cNvSpPr>
          <p:nvPr/>
        </p:nvSpPr>
        <p:spPr>
          <a:xfrm>
            <a:off x="2737531" y="4223181"/>
            <a:ext cx="163105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l"/>
            <a:r>
              <a:rPr lang="ru-RU" b="1" dirty="0" smtClean="0">
                <a:solidFill>
                  <a:schemeClr val="tx1"/>
                </a:solidFill>
              </a:rPr>
              <a:t>Причины отказа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8" name="Google Shape;108;p15"/>
          <p:cNvSpPr txBox="1">
            <a:spLocks/>
          </p:cNvSpPr>
          <p:nvPr/>
        </p:nvSpPr>
        <p:spPr>
          <a:xfrm>
            <a:off x="7041257" y="4249630"/>
            <a:ext cx="163105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l"/>
            <a:r>
              <a:rPr lang="ru-RU" b="1" dirty="0" smtClean="0">
                <a:solidFill>
                  <a:schemeClr val="tx1"/>
                </a:solidFill>
              </a:rPr>
              <a:t>20 рабочих дней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 txBox="1">
            <a:spLocks noGrp="1"/>
          </p:cNvSpPr>
          <p:nvPr>
            <p:ph type="body" idx="1"/>
          </p:nvPr>
        </p:nvSpPr>
        <p:spPr>
          <a:xfrm>
            <a:off x="1141111" y="1600200"/>
            <a:ext cx="7209401" cy="40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>
              <a:spcBef>
                <a:spcPts val="600"/>
              </a:spcBef>
              <a:buClr>
                <a:srgbClr val="000000"/>
              </a:buClr>
              <a:buSzTx/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Администрации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Томской области</a:t>
            </a:r>
            <a:endParaRPr lang="ru-RU" sz="14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lvl="0" indent="0" algn="ctr">
              <a:spcBef>
                <a:spcPts val="600"/>
              </a:spcBef>
              <a:buClr>
                <a:srgbClr val="000000"/>
              </a:buClr>
              <a:buSzTx/>
              <a:buNone/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от 07.09.2021 № 373а </a:t>
            </a:r>
            <a:endParaRPr lang="ru-RU" sz="14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lvl="0" indent="0" algn="ctr">
              <a:spcBef>
                <a:spcPts val="600"/>
              </a:spcBef>
              <a:buClr>
                <a:srgbClr val="000000"/>
              </a:buClr>
              <a:buSzTx/>
              <a:buNone/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«Об утверждении положения о региональном государственном контроле (надзоре) в сфере социального обслуживания на территории Томской области»</a:t>
            </a:r>
          </a:p>
          <a:p>
            <a:pPr marL="11430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114300" lvl="0" indent="0">
              <a:buNone/>
            </a:pPr>
            <a:r>
              <a:rPr lang="ru-RU" sz="1800" b="1" i="1" u="sng" dirty="0" smtClean="0"/>
              <a:t>Индикатор риска нарушения обязательных требований</a:t>
            </a:r>
            <a:r>
              <a:rPr lang="ru-RU" sz="1800" dirty="0" smtClean="0"/>
              <a:t>:</a:t>
            </a:r>
          </a:p>
          <a:p>
            <a:pPr marL="114300" lvl="0" indent="0">
              <a:buNone/>
            </a:pPr>
            <a:r>
              <a:rPr lang="ru-RU" sz="1800" dirty="0" smtClean="0"/>
              <a:t>наличие трех </a:t>
            </a:r>
            <a:r>
              <a:rPr lang="ru-RU" sz="1800" dirty="0"/>
              <a:t>и более сообщений, направленных гражданами </a:t>
            </a:r>
            <a:r>
              <a:rPr lang="ru-RU" sz="1800" dirty="0" smtClean="0"/>
              <a:t>или ЮЛ </a:t>
            </a:r>
            <a:r>
              <a:rPr lang="ru-RU" sz="1800" dirty="0"/>
              <a:t>в контрольный орган посредством использования </a:t>
            </a:r>
            <a:r>
              <a:rPr lang="ru-RU" sz="1800" dirty="0" smtClean="0"/>
              <a:t>ЕПГУ </a:t>
            </a:r>
            <a:r>
              <a:rPr lang="ru-RU" sz="1800" dirty="0"/>
              <a:t>о ненадлежащем предоставлении социальных услуг контролируемым </a:t>
            </a:r>
            <a:r>
              <a:rPr lang="ru-RU" sz="1800" dirty="0" smtClean="0"/>
              <a:t>лицом</a:t>
            </a:r>
            <a:endParaRPr lang="ru-RU" sz="1800" dirty="0"/>
          </a:p>
          <a:p>
            <a:pPr marL="11430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endParaRPr sz="1800" dirty="0"/>
          </a:p>
          <a:p>
            <a:pPr marL="11430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endParaRPr sz="1600" dirty="0"/>
          </a:p>
        </p:txBody>
      </p:sp>
      <p:sp>
        <p:nvSpPr>
          <p:cNvPr id="117" name="Google Shape;117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4</a:t>
            </a:fld>
            <a:endParaRPr/>
          </a:p>
        </p:txBody>
      </p:sp>
      <p:sp>
        <p:nvSpPr>
          <p:cNvPr id="118" name="Google Shape;118;p16"/>
          <p:cNvSpPr txBox="1"/>
          <p:nvPr/>
        </p:nvSpPr>
        <p:spPr>
          <a:xfrm>
            <a:off x="2093295" y="498764"/>
            <a:ext cx="4783597" cy="72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Статья 44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постановления АТО от 07.09.2021 № 373А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9" name="Google Shape;119;p16"/>
          <p:cNvCxnSpPr/>
          <p:nvPr/>
        </p:nvCxnSpPr>
        <p:spPr>
          <a:xfrm>
            <a:off x="2081957" y="1220789"/>
            <a:ext cx="4783597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0" name="Google Shape;120;p16"/>
          <p:cNvCxnSpPr/>
          <p:nvPr/>
        </p:nvCxnSpPr>
        <p:spPr>
          <a:xfrm>
            <a:off x="2093295" y="500216"/>
            <a:ext cx="4783597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8"/>
          <p:cNvSpPr txBox="1">
            <a:spLocks noGrp="1"/>
          </p:cNvSpPr>
          <p:nvPr>
            <p:ph type="body" idx="1"/>
          </p:nvPr>
        </p:nvSpPr>
        <p:spPr>
          <a:xfrm>
            <a:off x="1246909" y="1600200"/>
            <a:ext cx="6952491" cy="3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11748" lvl="0" indent="0" algn="ctr" rtl="0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ct val="100000"/>
              <a:buNone/>
            </a:pPr>
            <a:r>
              <a:rPr lang="ru-RU" sz="29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</a:t>
            </a:r>
            <a:r>
              <a:rPr lang="ru-RU" sz="2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Правительства РФ от 10.03.2022 № </a:t>
            </a:r>
            <a:r>
              <a:rPr lang="ru-RU" sz="29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336</a:t>
            </a:r>
          </a:p>
          <a:p>
            <a:pPr marL="11748" lvl="0" indent="0" algn="ctr" rtl="0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ct val="100000"/>
              <a:buNone/>
            </a:pPr>
            <a:r>
              <a:rPr lang="ru-RU" sz="29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ru-RU" sz="29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 особенностях организации и осуществления государственного контроля (надзора), муниципального </a:t>
            </a:r>
            <a:r>
              <a:rPr lang="ru-RU" sz="29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контроля»</a:t>
            </a:r>
            <a:endParaRPr lang="en-US" sz="29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1748" lvl="0" indent="0" algn="ctr" rtl="0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ct val="100000"/>
              <a:buNone/>
            </a:pPr>
            <a:endParaRPr lang="ru-RU" sz="20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1748" lvl="0" indent="0" algn="ctr">
              <a:lnSpc>
                <a:spcPct val="115000"/>
              </a:lnSpc>
              <a:buClr>
                <a:srgbClr val="17365D"/>
              </a:buClr>
              <a:buSzPct val="100000"/>
              <a:buNone/>
            </a:pPr>
            <a:r>
              <a:rPr lang="ru-RU" sz="2000" b="1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Продлены </a:t>
            </a:r>
            <a:r>
              <a:rPr lang="ru-RU" sz="2000" b="1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действующие ограничения на внеплановые проверки на 2024 </a:t>
            </a:r>
            <a:r>
              <a:rPr lang="ru-RU" sz="2000" b="1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год</a:t>
            </a:r>
            <a:endParaRPr lang="ru-RU" sz="2000" b="1" u="sng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1748" lvl="0" indent="0" algn="ctr">
              <a:lnSpc>
                <a:spcPct val="115000"/>
              </a:lnSpc>
              <a:buClr>
                <a:srgbClr val="17365D"/>
              </a:buClr>
              <a:buSzPct val="100000"/>
              <a:buNone/>
            </a:pPr>
            <a:endParaRPr lang="ru-RU" sz="20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1748" lvl="0" indent="0" algn="ctr">
              <a:lnSpc>
                <a:spcPct val="115000"/>
              </a:lnSpc>
              <a:buClr>
                <a:srgbClr val="17365D"/>
              </a:buClr>
              <a:buSzPct val="100000"/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Внеплановый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контроль может проводиться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случаях:</a:t>
            </a:r>
          </a:p>
          <a:p>
            <a:pPr marL="354648" algn="just">
              <a:lnSpc>
                <a:spcPct val="115000"/>
              </a:lnSpc>
              <a:buClr>
                <a:srgbClr val="17365D"/>
              </a:buClr>
              <a:buSzPct val="100000"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угрозы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жизни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граждан</a:t>
            </a:r>
          </a:p>
          <a:p>
            <a:pPr marL="354648" algn="just">
              <a:lnSpc>
                <a:spcPct val="115000"/>
              </a:lnSpc>
              <a:buClr>
                <a:srgbClr val="17365D"/>
              </a:buClr>
              <a:buSzPct val="100000"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чрезвычайных ситуаций</a:t>
            </a:r>
          </a:p>
          <a:p>
            <a:pPr marL="354648" algn="just">
              <a:lnSpc>
                <a:spcPct val="115000"/>
              </a:lnSpc>
              <a:buClr>
                <a:srgbClr val="17365D"/>
              </a:buClr>
              <a:buSzPct val="100000"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поручениям Президента, Правительства, требованиям прокуратуры или при выявлении индикаторов риска нарушения обязательных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требований</a:t>
            </a:r>
          </a:p>
          <a:p>
            <a:pPr marL="354648" algn="just">
              <a:lnSpc>
                <a:spcPct val="115000"/>
              </a:lnSpc>
              <a:buClr>
                <a:srgbClr val="17365D"/>
              </a:buClr>
              <a:buSzPct val="100000"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объектов, отнесенных к категориям чрезвычайно высокого и высокого риска</a:t>
            </a:r>
            <a:endParaRPr lang="ru-RU" sz="20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5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>
            <a:off x="1526519" y="500216"/>
            <a:ext cx="5818909" cy="72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Абзац 1 пункта 3 постановления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Правительства РФ от 10.03.2022 № 336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9" name="Google Shape;139;p18"/>
          <p:cNvCxnSpPr/>
          <p:nvPr/>
        </p:nvCxnSpPr>
        <p:spPr>
          <a:xfrm rot="10800000" flipH="1">
            <a:off x="2410690" y="1286338"/>
            <a:ext cx="4254605" cy="5302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0" name="Google Shape;140;p18"/>
          <p:cNvCxnSpPr/>
          <p:nvPr/>
        </p:nvCxnSpPr>
        <p:spPr>
          <a:xfrm>
            <a:off x="2410691" y="500216"/>
            <a:ext cx="4254605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 txBox="1">
            <a:spLocks noGrp="1"/>
          </p:cNvSpPr>
          <p:nvPr>
            <p:ph type="body" idx="1"/>
          </p:nvPr>
        </p:nvSpPr>
        <p:spPr>
          <a:xfrm>
            <a:off x="1412232" y="1958350"/>
            <a:ext cx="6793800" cy="251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2700" lvl="0" indent="0" algn="ctr" rtl="0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ts val="1600"/>
              <a:buNone/>
            </a:pPr>
            <a:r>
              <a:rPr lang="ru-RU" sz="2000" u="sng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Распоряжение Департамента от 15.12.2023 № </a:t>
            </a:r>
            <a:r>
              <a:rPr lang="ru-RU" sz="2000" u="sng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346-р</a:t>
            </a:r>
          </a:p>
          <a:p>
            <a:pPr marL="12700" lvl="0" indent="0" algn="ctr" rtl="0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ts val="1600"/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 утверждении программы профилактики рисков причинения вреда охраняемым законом ценностям Департамента по вопросам семьи и детей Томской области в сфере осуществления регионального государственного контроля (надзора) в сфере социального обслуживания несовершеннолетних на 2024 год»</a:t>
            </a:r>
            <a:endParaRPr sz="20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sp>
        <p:nvSpPr>
          <p:cNvPr id="147" name="Google Shape;147;p19"/>
          <p:cNvSpPr txBox="1"/>
          <p:nvPr/>
        </p:nvSpPr>
        <p:spPr>
          <a:xfrm>
            <a:off x="1806128" y="500216"/>
            <a:ext cx="5214347" cy="72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u="none" strike="noStrike" cap="none" dirty="0" smtClean="0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Программа профилактики рисков причинения вреда охраняемым законом ценностям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8" name="Google Shape;148;p19"/>
          <p:cNvCxnSpPr/>
          <p:nvPr/>
        </p:nvCxnSpPr>
        <p:spPr>
          <a:xfrm flipV="1">
            <a:off x="1987498" y="1229607"/>
            <a:ext cx="4881838" cy="1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9" name="Google Shape;149;p19"/>
          <p:cNvCxnSpPr/>
          <p:nvPr/>
        </p:nvCxnSpPr>
        <p:spPr>
          <a:xfrm>
            <a:off x="1987498" y="500216"/>
            <a:ext cx="4881838" cy="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1"/>
          <p:cNvSpPr/>
          <p:nvPr/>
        </p:nvSpPr>
        <p:spPr>
          <a:xfrm>
            <a:off x="1496291" y="1433125"/>
            <a:ext cx="6433259" cy="3805500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1"/>
          <p:cNvSpPr txBox="1">
            <a:spLocks noGrp="1"/>
          </p:cNvSpPr>
          <p:nvPr>
            <p:ph type="ctrTitle"/>
          </p:nvPr>
        </p:nvSpPr>
        <p:spPr>
          <a:xfrm>
            <a:off x="1303500" y="500050"/>
            <a:ext cx="6874200" cy="10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6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21"/>
          <p:cNvSpPr txBox="1"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-RU" sz="1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29 </a:t>
            </a:r>
            <a:r>
              <a:rPr lang="ru-RU" sz="14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декабря </a:t>
            </a:r>
            <a:r>
              <a:rPr lang="ru-RU" sz="1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2023 год</a:t>
            </a:r>
            <a:endParaRPr sz="1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21"/>
          <p:cNvSpPr txBox="1"/>
          <p:nvPr/>
        </p:nvSpPr>
        <p:spPr>
          <a:xfrm>
            <a:off x="1643050" y="1500175"/>
            <a:ext cx="6286500" cy="3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Юридический адрес: </a:t>
            </a:r>
            <a:r>
              <a:rPr lang="ru-RU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634050, г. Томск,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ул. Тверская, 74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Телефон/факс: </a:t>
            </a:r>
            <a:r>
              <a:rPr lang="ru-RU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+7(3822) 713 998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Сайт: https://depsd.tomsk.gov.ru/</a:t>
            </a: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Е-mail: dep-sem@tomsk.gov.ru</a:t>
            </a: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7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387</Words>
  <Application>Microsoft Office PowerPoint</Application>
  <PresentationFormat>Экран (4:3)</PresentationFormat>
  <Paragraphs>68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ПУБЛИЧНОЕ  МЕРОПРИЯТИЕ- ВЕБИНАР  Департамент по вопросам семьи и детей Томской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ПУБЛИЧНОЕ  МЕРОПРИЯТИЕ- ВЕБИНАР  Департамент по вопросам семьи и детей Томской области</dc:title>
  <dc:creator>Ирина Владимировна Шендель</dc:creator>
  <cp:lastModifiedBy>Ирина Владимировна Шендель</cp:lastModifiedBy>
  <cp:revision>13</cp:revision>
  <cp:lastPrinted>2023-12-28T11:22:40Z</cp:lastPrinted>
  <dcterms:modified xsi:type="dcterms:W3CDTF">2023-12-29T02:51:12Z</dcterms:modified>
</cp:coreProperties>
</file>