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63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000" y="-1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920880" cy="4104456"/>
          </a:xfrm>
        </p:spPr>
        <p:txBody>
          <a:bodyPr>
            <a:noAutofit/>
          </a:bodyPr>
          <a:lstStyle/>
          <a:p>
            <a:r>
              <a:rPr lang="ru-RU" sz="2400" b="1" i="1" dirty="0"/>
              <a:t> </a:t>
            </a:r>
            <a:r>
              <a:rPr lang="ru-RU" sz="3600" b="1" dirty="0" smtClean="0"/>
              <a:t>Департамент по вопросам семьи и детей Томской области</a:t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21.09.2022</a:t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11:00-12:00</a:t>
            </a:r>
            <a:br>
              <a:rPr lang="ru-RU" sz="3600" b="1" dirty="0" smtClean="0"/>
            </a:b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081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920880" cy="3456384"/>
          </a:xfrm>
        </p:spPr>
        <p:txBody>
          <a:bodyPr>
            <a:noAutofit/>
          </a:bodyPr>
          <a:lstStyle/>
          <a:p>
            <a:r>
              <a:rPr lang="ru-RU" sz="2400" b="1" i="1" dirty="0"/>
              <a:t> </a:t>
            </a:r>
            <a:r>
              <a:rPr lang="ru-RU" sz="2400" b="1" dirty="0" smtClean="0"/>
              <a:t>«Профилактический визит: правовое регулирование и перспективы развития  при проведении мероприятий по осуществлению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области»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30728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20880" cy="1224136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С 1 июля 2021 года в соответствии с статьей 52 Федерального закона от 31.07.2020 № 248-ФЗ органы контроля могут проводить профилактические визиты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2247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675466"/>
            <a:ext cx="7704855" cy="370586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ru-RU" dirty="0" smtClean="0"/>
              <a:t>Это </a:t>
            </a:r>
            <a:r>
              <a:rPr lang="ru-RU" dirty="0"/>
              <a:t>профилактическая беседа</a:t>
            </a:r>
          </a:p>
          <a:p>
            <a:pPr marL="0" indent="0">
              <a:buNone/>
            </a:pPr>
            <a:r>
              <a:rPr lang="ru-RU" dirty="0"/>
              <a:t>с сотрудником органа контроля, в рамках</a:t>
            </a:r>
          </a:p>
          <a:p>
            <a:pPr marL="0" indent="0">
              <a:buNone/>
            </a:pPr>
            <a:r>
              <a:rPr lang="ru-RU" dirty="0"/>
              <a:t>которой инспектор информирует</a:t>
            </a:r>
          </a:p>
          <a:p>
            <a:pPr marL="0" indent="0">
              <a:buNone/>
            </a:pPr>
            <a:r>
              <a:rPr lang="ru-RU" dirty="0"/>
              <a:t>граждан и организации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• об обязательных требованиях</a:t>
            </a:r>
          </a:p>
          <a:p>
            <a:pPr marL="0" indent="0">
              <a:buNone/>
            </a:pPr>
            <a:r>
              <a:rPr lang="ru-RU" dirty="0"/>
              <a:t>• о соответствии объектов контроля</a:t>
            </a:r>
          </a:p>
          <a:p>
            <a:pPr marL="0" indent="0">
              <a:buNone/>
            </a:pPr>
            <a:r>
              <a:rPr lang="ru-RU" dirty="0"/>
              <a:t>критериям риска</a:t>
            </a:r>
          </a:p>
          <a:p>
            <a:pPr marL="0" indent="0">
              <a:buNone/>
            </a:pPr>
            <a:r>
              <a:rPr lang="ru-RU" dirty="0"/>
              <a:t>• об основаниях и рекомендуемых</a:t>
            </a:r>
          </a:p>
          <a:p>
            <a:pPr marL="0" indent="0">
              <a:buNone/>
            </a:pPr>
            <a:r>
              <a:rPr lang="ru-RU" dirty="0"/>
              <a:t>способах снижения категории риска</a:t>
            </a:r>
          </a:p>
          <a:p>
            <a:pPr marL="0" indent="0">
              <a:buNone/>
            </a:pPr>
            <a:r>
              <a:rPr lang="ru-RU" dirty="0"/>
              <a:t>• о видах, содержании и об интенсивности</a:t>
            </a:r>
          </a:p>
          <a:p>
            <a:pPr marL="0" indent="0">
              <a:buNone/>
            </a:pPr>
            <a:r>
              <a:rPr lang="ru-RU" dirty="0"/>
              <a:t>контрольных (надзорных) мероприятий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ЧТО ТАКОЕ</a:t>
            </a:r>
            <a:br>
              <a:rPr lang="ru-RU" dirty="0"/>
            </a:br>
            <a:r>
              <a:rPr lang="ru-RU" dirty="0"/>
              <a:t>ПРОФИЛАКТИЧЕСКИЙ ВИЗИТ?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79" t="38543" r="28449" b="20732"/>
          <a:stretch/>
        </p:blipFill>
        <p:spPr bwMode="auto">
          <a:xfrm>
            <a:off x="5773293" y="2852936"/>
            <a:ext cx="3191196" cy="381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46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2420888"/>
            <a:ext cx="7776863" cy="410445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ru-RU" dirty="0" smtClean="0"/>
              <a:t>Орган </a:t>
            </a:r>
            <a:r>
              <a:rPr lang="ru-RU" dirty="0"/>
              <a:t>контроля обязан предложить</a:t>
            </a:r>
          </a:p>
          <a:p>
            <a:pPr marL="0" indent="0">
              <a:buNone/>
            </a:pPr>
            <a:r>
              <a:rPr lang="ru-RU" dirty="0"/>
              <a:t>проведение профилактического визита</a:t>
            </a:r>
            <a:r>
              <a:rPr lang="ru-RU" dirty="0" smtClean="0"/>
              <a:t>: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• лицам, приступающим к осуществлению</a:t>
            </a:r>
          </a:p>
          <a:p>
            <a:pPr marL="0" indent="0">
              <a:buNone/>
            </a:pPr>
            <a:r>
              <a:rPr lang="ru-RU" dirty="0"/>
              <a:t>деятельности в определенной сфере</a:t>
            </a:r>
          </a:p>
          <a:p>
            <a:pPr marL="0" indent="0">
              <a:buNone/>
            </a:pPr>
            <a:r>
              <a:rPr lang="ru-RU" dirty="0"/>
              <a:t>(в течение одного года с момента начала</a:t>
            </a:r>
          </a:p>
          <a:p>
            <a:pPr marL="0" indent="0">
              <a:buNone/>
            </a:pPr>
            <a:r>
              <a:rPr lang="ru-RU" dirty="0"/>
              <a:t>деятельности)</a:t>
            </a:r>
          </a:p>
          <a:p>
            <a:pPr marL="0" indent="0">
              <a:buNone/>
            </a:pPr>
            <a:r>
              <a:rPr lang="ru-RU" dirty="0"/>
              <a:t>• лицам, объекты контроля</a:t>
            </a:r>
          </a:p>
          <a:p>
            <a:pPr marL="0" indent="0">
              <a:buNone/>
            </a:pPr>
            <a:r>
              <a:rPr lang="ru-RU" dirty="0"/>
              <a:t>которых отнесены к категориям</a:t>
            </a:r>
          </a:p>
          <a:p>
            <a:pPr marL="0" indent="0">
              <a:buNone/>
            </a:pPr>
            <a:r>
              <a:rPr lang="ru-RU" dirty="0"/>
              <a:t>чрезвычайно высокого, высокого</a:t>
            </a:r>
          </a:p>
          <a:p>
            <a:pPr marL="0" indent="0">
              <a:buNone/>
            </a:pPr>
            <a:r>
              <a:rPr lang="ru-RU" dirty="0"/>
              <a:t>и значительного </a:t>
            </a:r>
            <a:r>
              <a:rPr lang="ru-RU" dirty="0" smtClean="0"/>
              <a:t>риска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sz="1900" b="1" i="1" dirty="0"/>
              <a:t>Для остальных профилактический визит</a:t>
            </a:r>
          </a:p>
          <a:p>
            <a:pPr marL="0" indent="0">
              <a:buNone/>
            </a:pPr>
            <a:r>
              <a:rPr lang="ru-RU" sz="1900" b="1" i="1" dirty="0"/>
              <a:t>проводится согласно утвержденной</a:t>
            </a:r>
          </a:p>
          <a:p>
            <a:pPr marL="0" indent="0">
              <a:buNone/>
            </a:pPr>
            <a:r>
              <a:rPr lang="ru-RU" sz="1900" b="1" i="1" dirty="0"/>
              <a:t>органом контроля программе профилактики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 ОТНОШЕНИИ</a:t>
            </a:r>
            <a:br>
              <a:rPr lang="ru-RU" dirty="0"/>
            </a:br>
            <a:r>
              <a:rPr lang="ru-RU" dirty="0"/>
              <a:t>КОГО ПРОВОДИТСЯ?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3" t="13593" r="28108" b="50918"/>
          <a:stretch/>
        </p:blipFill>
        <p:spPr bwMode="auto">
          <a:xfrm>
            <a:off x="4932040" y="2636912"/>
            <a:ext cx="3704898" cy="3846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5790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• На профилактическом визите инспектор</a:t>
            </a:r>
          </a:p>
          <a:p>
            <a:pPr marL="0" indent="0">
              <a:buNone/>
            </a:pPr>
            <a:r>
              <a:rPr lang="ru-RU" dirty="0"/>
              <a:t>дает рекомендации по соблюдению</a:t>
            </a:r>
          </a:p>
          <a:p>
            <a:pPr marL="0" indent="0">
              <a:buNone/>
            </a:pPr>
            <a:r>
              <a:rPr lang="ru-RU" dirty="0"/>
              <a:t>требований и разъяснения вопросов,</a:t>
            </a:r>
          </a:p>
          <a:p>
            <a:pPr marL="0" indent="0">
              <a:buNone/>
            </a:pPr>
            <a:r>
              <a:rPr lang="ru-RU" dirty="0"/>
              <a:t>связанных с контролем</a:t>
            </a:r>
          </a:p>
          <a:p>
            <a:pPr marL="0" indent="0">
              <a:buNone/>
            </a:pPr>
            <a:r>
              <a:rPr lang="ru-RU" dirty="0"/>
              <a:t>• Мероприятие проходит в формате личной</a:t>
            </a:r>
          </a:p>
          <a:p>
            <a:pPr marL="0" indent="0">
              <a:buNone/>
            </a:pPr>
            <a:r>
              <a:rPr lang="ru-RU" dirty="0"/>
              <a:t>встречи или видеоконференцсвязи</a:t>
            </a:r>
          </a:p>
          <a:p>
            <a:pPr marL="0" indent="0">
              <a:buNone/>
            </a:pPr>
            <a:r>
              <a:rPr lang="ru-RU" dirty="0"/>
              <a:t>• Сведения о профилактическом визите</a:t>
            </a:r>
          </a:p>
          <a:p>
            <a:pPr marL="0" indent="0">
              <a:buNone/>
            </a:pPr>
            <a:r>
              <a:rPr lang="ru-RU" dirty="0"/>
              <a:t>вносятся в Единый реестр контрольных</a:t>
            </a:r>
          </a:p>
          <a:p>
            <a:pPr marL="0" indent="0">
              <a:buNone/>
            </a:pPr>
            <a:r>
              <a:rPr lang="ru-RU" dirty="0"/>
              <a:t>(надзорных) мероприятий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КАК ПРОВОДИТСЯ</a:t>
            </a:r>
            <a:br>
              <a:rPr lang="ru-RU" dirty="0"/>
            </a:br>
            <a:r>
              <a:rPr lang="ru-RU" dirty="0"/>
              <a:t>ПРОФИЛАКТИЧЕСКИЙ ВИЗИТ?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1" t="50033" r="28362" b="40659"/>
          <a:stretch/>
        </p:blipFill>
        <p:spPr bwMode="auto">
          <a:xfrm>
            <a:off x="6590474" y="4725144"/>
            <a:ext cx="1913883" cy="144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763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ru-RU" dirty="0" smtClean="0"/>
              <a:t>Орган </a:t>
            </a:r>
            <a:r>
              <a:rPr lang="ru-RU" dirty="0"/>
              <a:t>контроля обязан уведомить</a:t>
            </a:r>
          </a:p>
          <a:p>
            <a:pPr marL="0" indent="0">
              <a:buNone/>
            </a:pPr>
            <a:r>
              <a:rPr lang="ru-RU" dirty="0"/>
              <a:t>контролируемое лицо </a:t>
            </a:r>
            <a:r>
              <a:rPr lang="ru-RU" b="1" dirty="0"/>
              <a:t>не позднее чем</a:t>
            </a:r>
          </a:p>
          <a:p>
            <a:pPr marL="0" indent="0">
              <a:buNone/>
            </a:pPr>
            <a:r>
              <a:rPr lang="ru-RU" b="1" dirty="0"/>
              <a:t>за 5 рабочих дней</a:t>
            </a:r>
            <a:r>
              <a:rPr lang="ru-RU" dirty="0"/>
              <a:t> до его проведения.</a:t>
            </a:r>
          </a:p>
          <a:p>
            <a:pPr marL="0" indent="0">
              <a:buNone/>
            </a:pPr>
            <a:r>
              <a:rPr lang="ru-RU" dirty="0"/>
              <a:t>Но контролируемое лицо вправе</a:t>
            </a:r>
          </a:p>
          <a:p>
            <a:pPr marL="0" indent="0">
              <a:buNone/>
            </a:pPr>
            <a:r>
              <a:rPr lang="ru-RU" dirty="0"/>
              <a:t>отказаться от мероприятия </a:t>
            </a:r>
            <a:r>
              <a:rPr lang="ru-RU" b="1" dirty="0"/>
              <a:t>не позднее</a:t>
            </a:r>
          </a:p>
          <a:p>
            <a:pPr marL="0" indent="0">
              <a:buNone/>
            </a:pPr>
            <a:r>
              <a:rPr lang="ru-RU" b="1" dirty="0"/>
              <a:t>чем за 3 рабочих дня </a:t>
            </a:r>
            <a:r>
              <a:rPr lang="ru-RU" dirty="0"/>
              <a:t>до проведения</a:t>
            </a:r>
          </a:p>
          <a:p>
            <a:pPr marL="0" indent="0">
              <a:buNone/>
            </a:pPr>
            <a:r>
              <a:rPr lang="ru-RU" dirty="0"/>
              <a:t>профилактического визита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КАК УЗНАТЬ О ПРОВЕДЕНИИ</a:t>
            </a:r>
            <a:br>
              <a:rPr lang="ru-RU" dirty="0"/>
            </a:br>
            <a:r>
              <a:rPr lang="ru-RU" dirty="0"/>
              <a:t>МЕРОПРИЯТИЯ?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66" t="52506" r="52069" b="37749"/>
          <a:stretch/>
        </p:blipFill>
        <p:spPr bwMode="auto">
          <a:xfrm>
            <a:off x="6998932" y="4725144"/>
            <a:ext cx="1745356" cy="155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591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2492896"/>
            <a:ext cx="7632848" cy="40324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ru-RU" dirty="0" smtClean="0"/>
              <a:t>Цель </a:t>
            </a:r>
            <a:r>
              <a:rPr lang="ru-RU" dirty="0"/>
              <a:t>инспектора — помочь Вам соблюдать</a:t>
            </a:r>
          </a:p>
          <a:p>
            <a:pPr marL="0" indent="0">
              <a:buNone/>
            </a:pPr>
            <a:r>
              <a:rPr lang="ru-RU" dirty="0"/>
              <a:t>обязательные требования, в связи с чем</a:t>
            </a:r>
          </a:p>
          <a:p>
            <a:pPr marL="0" indent="0">
              <a:buNone/>
            </a:pPr>
            <a:r>
              <a:rPr lang="ru-RU" dirty="0"/>
              <a:t>инспектор может провести осмотр, выдать</a:t>
            </a:r>
          </a:p>
          <a:p>
            <a:pPr marL="0" indent="0">
              <a:buNone/>
            </a:pPr>
            <a:r>
              <a:rPr lang="ru-RU" dirty="0"/>
              <a:t>персональные рекомендации, а также</a:t>
            </a:r>
          </a:p>
          <a:p>
            <a:pPr marL="0" indent="0">
              <a:buNone/>
            </a:pPr>
            <a:r>
              <a:rPr lang="ru-RU" dirty="0"/>
              <a:t>ответить на все возникшие у Вас вопросы</a:t>
            </a:r>
            <a:r>
              <a:rPr lang="ru-RU" dirty="0" smtClean="0"/>
              <a:t>.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• Все разъяснения носят</a:t>
            </a:r>
          </a:p>
          <a:p>
            <a:pPr marL="0" indent="0">
              <a:buNone/>
            </a:pPr>
            <a:r>
              <a:rPr lang="ru-RU" b="1" dirty="0"/>
              <a:t>рекомендательный</a:t>
            </a:r>
            <a:r>
              <a:rPr lang="ru-RU" dirty="0"/>
              <a:t> характер</a:t>
            </a:r>
          </a:p>
          <a:p>
            <a:pPr marL="0" indent="0">
              <a:buNone/>
            </a:pPr>
            <a:r>
              <a:rPr lang="ru-RU" dirty="0"/>
              <a:t>• Инспектор </a:t>
            </a:r>
            <a:r>
              <a:rPr lang="ru-RU" b="1" dirty="0"/>
              <a:t>не может выдавать</a:t>
            </a:r>
          </a:p>
          <a:p>
            <a:pPr marL="0" indent="0">
              <a:buNone/>
            </a:pPr>
            <a:r>
              <a:rPr lang="ru-RU" b="1" dirty="0"/>
              <a:t>предписания </a:t>
            </a:r>
            <a:r>
              <a:rPr lang="ru-RU" dirty="0"/>
              <a:t>о нарушении</a:t>
            </a:r>
          </a:p>
          <a:p>
            <a:pPr marL="0" indent="0">
              <a:buNone/>
            </a:pPr>
            <a:r>
              <a:rPr lang="ru-RU" dirty="0"/>
              <a:t>обязательных требований</a:t>
            </a:r>
          </a:p>
          <a:p>
            <a:pPr marL="0" indent="0">
              <a:buNone/>
            </a:pPr>
            <a:r>
              <a:rPr lang="ru-RU" dirty="0"/>
              <a:t>• Вас </a:t>
            </a:r>
            <a:r>
              <a:rPr lang="ru-RU" b="1" dirty="0"/>
              <a:t>не могут оштрафовать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ВАЖНЫЕ ОСОБЕННОСТИ</a:t>
            </a:r>
            <a:br>
              <a:rPr lang="ru-RU" dirty="0"/>
            </a:br>
            <a:r>
              <a:rPr lang="ru-RU" dirty="0"/>
              <a:t>МЕРОПРИЯТИЯ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34" t="54833" r="52069" b="34404"/>
          <a:stretch/>
        </p:blipFill>
        <p:spPr bwMode="auto">
          <a:xfrm>
            <a:off x="6873765" y="4855778"/>
            <a:ext cx="1727090" cy="1597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2057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   </a:t>
            </a:r>
            <a:r>
              <a:rPr lang="ru-RU" dirty="0" smtClean="0"/>
              <a:t>Если </a:t>
            </a:r>
            <a:r>
              <a:rPr lang="ru-RU" dirty="0"/>
              <a:t>инспектор обнаружит </a:t>
            </a:r>
            <a:r>
              <a:rPr lang="ru-RU" dirty="0">
                <a:solidFill>
                  <a:srgbClr val="FF0000"/>
                </a:solidFill>
              </a:rPr>
              <a:t>прямую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угрозу причинения вреда</a:t>
            </a:r>
            <a:r>
              <a:rPr lang="ru-RU" dirty="0"/>
              <a:t>, возникшую</a:t>
            </a:r>
          </a:p>
          <a:p>
            <a:pPr marL="0" indent="0">
              <a:buNone/>
            </a:pPr>
            <a:r>
              <a:rPr lang="ru-RU" dirty="0"/>
              <a:t>вследствие нарушения требований, когда</a:t>
            </a:r>
          </a:p>
          <a:p>
            <a:pPr marL="0" indent="0">
              <a:buNone/>
            </a:pPr>
            <a:r>
              <a:rPr lang="ru-RU" dirty="0"/>
              <a:t>отсутствие мер реагирования инспектора</a:t>
            </a:r>
          </a:p>
          <a:p>
            <a:pPr marL="0" indent="0">
              <a:buNone/>
            </a:pPr>
            <a:r>
              <a:rPr lang="ru-RU" dirty="0"/>
              <a:t>неминуемо влечет наступление смерти или</a:t>
            </a:r>
          </a:p>
          <a:p>
            <a:pPr marL="0" indent="0">
              <a:buNone/>
            </a:pPr>
            <a:r>
              <a:rPr lang="ru-RU" dirty="0"/>
              <a:t>тяжкого вреда здоровью (такой вред уже</a:t>
            </a:r>
          </a:p>
          <a:p>
            <a:pPr marL="0" indent="0">
              <a:buNone/>
            </a:pPr>
            <a:r>
              <a:rPr lang="ru-RU" dirty="0"/>
              <a:t>причинен), то в таком случае должно быть</a:t>
            </a:r>
          </a:p>
          <a:p>
            <a:pPr marL="0" indent="0">
              <a:buNone/>
            </a:pPr>
            <a:r>
              <a:rPr lang="ru-RU" dirty="0"/>
              <a:t>инициировано контрольное (надзорное)</a:t>
            </a:r>
          </a:p>
          <a:p>
            <a:pPr marL="0" indent="0">
              <a:buNone/>
            </a:pPr>
            <a:r>
              <a:rPr lang="ru-RU" dirty="0"/>
              <a:t>мероприятие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СЛЕДУЕТ УЧИТЫВАТЬ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86" t="55124" r="29052" b="34695"/>
          <a:stretch/>
        </p:blipFill>
        <p:spPr bwMode="auto">
          <a:xfrm>
            <a:off x="7020272" y="4869160"/>
            <a:ext cx="1368152" cy="140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38073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82</TotalTime>
  <Words>369</Words>
  <Application>Microsoft Office PowerPoint</Application>
  <PresentationFormat>Экран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 Департамент по вопросам семьи и детей Томской области  21.09.2022  11:00-12:00 </vt:lpstr>
      <vt:lpstr> «Профилактический визит: правовое регулирование и перспективы развития  при проведении мероприятий по осуществлению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области» </vt:lpstr>
      <vt:lpstr>С 1 июля 2021 года в соответствии с статьей 52 Федерального закона от 31.07.2020 № 248-ФЗ органы контроля могут проводить профилактические визиты</vt:lpstr>
      <vt:lpstr>ЧТО ТАКОЕ ПРОФИЛАКТИЧЕСКИЙ ВИЗИТ?</vt:lpstr>
      <vt:lpstr>В ОТНОШЕНИИ КОГО ПРОВОДИТСЯ?</vt:lpstr>
      <vt:lpstr>КАК ПРОВОДИТСЯ ПРОФИЛАКТИЧЕСКИЙ ВИЗИТ?</vt:lpstr>
      <vt:lpstr>КАК УЗНАТЬ О ПРОВЕДЕНИИ МЕРОПРИЯТИЯ?</vt:lpstr>
      <vt:lpstr>ВАЖНЫЕ ОСОБЕННОСТИ МЕРОПРИЯТИЯ</vt:lpstr>
      <vt:lpstr>СЛЕДУЕТ УЧИТЫВАТЬ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«Профилактический визит: правовое регулирование и перспективы развития  при проведении мероприятий по осуществлению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области»</dc:title>
  <dc:creator>Ирина Михайловна Смышляева</dc:creator>
  <cp:lastModifiedBy>Ирина Михайловна Смышляева</cp:lastModifiedBy>
  <cp:revision>9</cp:revision>
  <dcterms:created xsi:type="dcterms:W3CDTF">2022-09-14T04:17:15Z</dcterms:created>
  <dcterms:modified xsi:type="dcterms:W3CDTF">2022-09-20T07:12:44Z</dcterms:modified>
</cp:coreProperties>
</file>