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80" r:id="rId5"/>
    <p:sldId id="281" r:id="rId6"/>
    <p:sldId id="260" r:id="rId7"/>
    <p:sldId id="272" r:id="rId8"/>
  </p:sldIdLst>
  <p:sldSz cx="9144000" cy="6858000" type="screen4x3"/>
  <p:notesSz cx="6797675" cy="987266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3" roundtripDataSignature="AMtx7mg16ebMWdciOfuvkvdZ4rTXNDYe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6" d="100"/>
          <a:sy n="126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23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377316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463662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1" name="Google Shape;11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0:notes"/>
          <p:cNvSpPr txBox="1">
            <a:spLocks noGrp="1"/>
          </p:cNvSpPr>
          <p:nvPr>
            <p:ph type="body" idx="1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2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2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3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3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/>
          <p:nvPr/>
        </p:nvSpPr>
        <p:spPr>
          <a:xfrm>
            <a:off x="1250988" y="5589240"/>
            <a:ext cx="6858048" cy="504056"/>
          </a:xfrm>
          <a:prstGeom prst="rect">
            <a:avLst/>
          </a:prstGeom>
          <a:solidFill>
            <a:srgbClr val="B6DD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>
            <a:spLocks noGrp="1"/>
          </p:cNvSpPr>
          <p:nvPr>
            <p:ph type="ctrTitle"/>
          </p:nvPr>
        </p:nvSpPr>
        <p:spPr>
          <a:xfrm>
            <a:off x="642910" y="357166"/>
            <a:ext cx="7772400" cy="10001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</a:pPr>
            <a: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  <a:t>ПУБЛИЧНОЕ  МЕРОПРИЯТИЕ- ВЕБИНАР</a:t>
            </a:r>
            <a:b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  <a:t/>
            </a:r>
            <a:br>
              <a:rPr lang="ru-RU" sz="1600" b="1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ru-RU" sz="1800" b="1">
                <a:latin typeface="Times New Roman"/>
                <a:ea typeface="Times New Roman"/>
                <a:cs typeface="Times New Roman"/>
                <a:sym typeface="Times New Roman"/>
              </a:rPr>
              <a:t>Департамент по вопросам семьи и детей Томской области</a:t>
            </a:r>
            <a:endParaRPr sz="18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1187624" y="2459817"/>
            <a:ext cx="6984776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Осуществление контрольно-надзорной деятельности в сфере социального обслуживания в отношении поставщиков социальных услуг, осуществляющих социальное обслуживание в отношении несовершеннолетних граждан в Томской </a:t>
            </a:r>
            <a:r>
              <a:rPr lang="ru-RU" sz="1800" b="1" i="0" u="none" strike="noStrike" cap="none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области</a:t>
            </a:r>
            <a:endParaRPr sz="1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1547664" y="5301208"/>
            <a:ext cx="6643734" cy="792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b="1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Галанцева Ольга Анатольевна</a:t>
            </a:r>
            <a:r>
              <a:rPr lang="ru-RU" sz="1600" b="1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i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председатель</a:t>
            </a:r>
            <a:r>
              <a:rPr lang="ru-RU" sz="1600" b="0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комитета по организации предоставления услуг</a:t>
            </a:r>
            <a:endParaRPr sz="1600" b="0" i="1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ru-RU" sz="1600" b="0" i="1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Департамента по вопросам семьи и детей Томской области</a:t>
            </a:r>
            <a:endParaRPr sz="1600" b="0" i="1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1</a:t>
            </a:fld>
            <a:endParaRPr/>
          </a:p>
        </p:txBody>
      </p:sp>
      <p:cxnSp>
        <p:nvCxnSpPr>
          <p:cNvPr id="93" name="Google Shape;93;p1"/>
          <p:cNvCxnSpPr/>
          <p:nvPr/>
        </p:nvCxnSpPr>
        <p:spPr>
          <a:xfrm>
            <a:off x="3347864" y="5301208"/>
            <a:ext cx="2786082" cy="1588"/>
          </a:xfrm>
          <a:prstGeom prst="straightConnector1">
            <a:avLst/>
          </a:prstGeom>
          <a:noFill/>
          <a:ln w="38100" cap="flat" cmpd="sng">
            <a:solidFill>
              <a:srgbClr val="7C5F9F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"/>
          <p:cNvSpPr txBox="1">
            <a:spLocks noGrp="1"/>
          </p:cNvSpPr>
          <p:nvPr>
            <p:ph type="body" idx="1"/>
          </p:nvPr>
        </p:nvSpPr>
        <p:spPr>
          <a:xfrm>
            <a:off x="816160" y="1254467"/>
            <a:ext cx="7337872" cy="4216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/>
          <a:p>
            <a:pPr marL="660400" indent="-457200" algn="ctr">
              <a:spcBef>
                <a:spcPts val="640"/>
              </a:spcBef>
              <a:buSzPts val="3200"/>
            </a:pPr>
            <a:r>
              <a:rPr lang="ru-RU" dirty="0" smtClean="0"/>
              <a:t>Федеральный закон от </a:t>
            </a:r>
            <a:r>
              <a:rPr lang="ru-RU" dirty="0" smtClean="0"/>
              <a:t>24.07.2020 </a:t>
            </a:r>
            <a:r>
              <a:rPr lang="ru-RU" dirty="0" smtClean="0"/>
              <a:t>№ </a:t>
            </a:r>
            <a:r>
              <a:rPr lang="ru-RU" dirty="0" smtClean="0"/>
              <a:t>248-ФЗ</a:t>
            </a:r>
            <a:endParaRPr lang="ru-RU" dirty="0" smtClean="0"/>
          </a:p>
          <a:p>
            <a:pPr marL="342900" lvl="0" indent="-13970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ru-RU" dirty="0" smtClean="0"/>
              <a:t>«</a:t>
            </a:r>
            <a:r>
              <a:rPr lang="ru-RU" dirty="0" smtClean="0"/>
              <a:t>О государственном контроле (надзоре) и муниципальном контроле в </a:t>
            </a:r>
            <a:r>
              <a:rPr lang="ru-RU" dirty="0" smtClean="0"/>
              <a:t>Российской Федерации</a:t>
            </a:r>
            <a:r>
              <a:rPr lang="ru-RU" dirty="0" smtClean="0"/>
              <a:t>»</a:t>
            </a:r>
          </a:p>
          <a:p>
            <a:pPr marL="342900" lvl="0" indent="-139700" algn="ctr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lang="ru-RU" dirty="0" smtClean="0"/>
          </a:p>
          <a:p>
            <a:pPr marL="660400" indent="-457200" algn="ctr">
              <a:spcBef>
                <a:spcPts val="640"/>
              </a:spcBef>
              <a:buSzPts val="3200"/>
            </a:pPr>
            <a:r>
              <a:rPr lang="ru-RU" dirty="0" smtClean="0"/>
              <a:t>Постановление Администрации Томской области от 07.09.2021 № 373а «Об утверждении положения о региональном государственном контроле (надзоре) в сфере социального обслуживания на территории Томской области»</a:t>
            </a:r>
            <a:endParaRPr lang="ru-RU" dirty="0"/>
          </a:p>
        </p:txBody>
      </p:sp>
      <p:sp>
        <p:nvSpPr>
          <p:cNvPr id="100" name="Google Shape;100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"/>
          <p:cNvSpPr/>
          <p:nvPr/>
        </p:nvSpPr>
        <p:spPr>
          <a:xfrm>
            <a:off x="1768000" y="1218787"/>
            <a:ext cx="6375900" cy="4093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R="0" lvl="0" algn="just" rtl="0">
              <a:spcBef>
                <a:spcPts val="0"/>
              </a:spcBef>
              <a:spcAft>
                <a:spcPts val="0"/>
              </a:spcAft>
            </a:pPr>
            <a:r>
              <a:rPr lang="ru-RU" sz="2000" b="1" dirty="0" smtClean="0">
                <a:solidFill>
                  <a:schemeClr val="dk1"/>
                </a:solidFill>
                <a:latin typeface="+mn-lt"/>
                <a:ea typeface="Times New Roman"/>
                <a:cs typeface="Times New Roman"/>
                <a:sym typeface="Times New Roman"/>
              </a:rPr>
              <a:t>Профилактические мероприятия:</a:t>
            </a:r>
          </a:p>
          <a:p>
            <a:pPr marR="0" lvl="0" algn="just" rtl="0">
              <a:spcBef>
                <a:spcPts val="0"/>
              </a:spcBef>
              <a:spcAft>
                <a:spcPts val="0"/>
              </a:spcAft>
            </a:pPr>
            <a:endParaRPr sz="2000" dirty="0">
              <a:latin typeface="+mn-lt"/>
            </a:endParaRPr>
          </a:p>
          <a:p>
            <a:pPr algn="just">
              <a:spcAft>
                <a:spcPts val="600"/>
              </a:spcAft>
            </a:pPr>
            <a:r>
              <a:rPr lang="ru-RU" sz="2000" dirty="0">
                <a:latin typeface="Calibri"/>
              </a:rPr>
              <a:t>1) информирование;</a:t>
            </a:r>
          </a:p>
          <a:p>
            <a:pPr algn="just">
              <a:spcAft>
                <a:spcPts val="600"/>
              </a:spcAft>
            </a:pPr>
            <a:r>
              <a:rPr lang="ru-RU" sz="2000" dirty="0">
                <a:latin typeface="Calibri"/>
              </a:rPr>
              <a:t>2) обобщение правоприменительной практики;</a:t>
            </a:r>
          </a:p>
          <a:p>
            <a:pPr algn="just">
              <a:spcAft>
                <a:spcPts val="600"/>
              </a:spcAft>
            </a:pPr>
            <a:r>
              <a:rPr lang="ru-RU" sz="2000" dirty="0">
                <a:latin typeface="Calibri"/>
              </a:rPr>
              <a:t>3</a:t>
            </a:r>
            <a:r>
              <a:rPr lang="ru-RU" sz="2000" dirty="0" smtClean="0">
                <a:latin typeface="Calibri"/>
              </a:rPr>
              <a:t>)</a:t>
            </a:r>
            <a:r>
              <a:rPr lang="ru-RU" sz="2000" dirty="0">
                <a:latin typeface="Calibri"/>
              </a:rPr>
              <a:t> объявление предостережения</a:t>
            </a:r>
            <a:r>
              <a:rPr lang="ru-RU" sz="2000" dirty="0" smtClean="0">
                <a:latin typeface="Calibri"/>
              </a:rPr>
              <a:t>;</a:t>
            </a:r>
            <a:endParaRPr lang="ru-RU" sz="2000" dirty="0">
              <a:latin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2000" dirty="0">
                <a:latin typeface="Calibri"/>
              </a:rPr>
              <a:t>4</a:t>
            </a:r>
            <a:r>
              <a:rPr lang="ru-RU" sz="2000" dirty="0" smtClean="0">
                <a:latin typeface="Calibri"/>
              </a:rPr>
              <a:t>)</a:t>
            </a:r>
            <a:r>
              <a:rPr lang="ru-RU" sz="2000" dirty="0">
                <a:latin typeface="Calibri"/>
              </a:rPr>
              <a:t> консультирование</a:t>
            </a:r>
            <a:r>
              <a:rPr lang="ru-RU" sz="2000" dirty="0" smtClean="0">
                <a:latin typeface="Calibri"/>
              </a:rPr>
              <a:t>;</a:t>
            </a:r>
            <a:endParaRPr lang="ru-RU" sz="2000" dirty="0">
              <a:latin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2000" dirty="0">
                <a:latin typeface="Calibri"/>
              </a:rPr>
              <a:t>5</a:t>
            </a:r>
            <a:r>
              <a:rPr lang="ru-RU" sz="2000" dirty="0" smtClean="0">
                <a:latin typeface="Calibri"/>
              </a:rPr>
              <a:t>)</a:t>
            </a:r>
            <a:r>
              <a:rPr lang="ru-RU" sz="2000" dirty="0">
                <a:latin typeface="Calibri"/>
              </a:rPr>
              <a:t> профилактический </a:t>
            </a:r>
            <a:r>
              <a:rPr lang="ru-RU" sz="2000" dirty="0" smtClean="0">
                <a:latin typeface="Calibri"/>
              </a:rPr>
              <a:t>визит</a:t>
            </a:r>
            <a:r>
              <a:rPr lang="ru-RU" sz="2000" dirty="0">
                <a:latin typeface="Calibri"/>
              </a:rPr>
              <a:t>.</a:t>
            </a:r>
          </a:p>
          <a:p>
            <a:pPr algn="just">
              <a:spcAft>
                <a:spcPts val="600"/>
              </a:spcAft>
            </a:pPr>
            <a:endParaRPr lang="ru-RU" sz="2000" dirty="0" smtClean="0">
              <a:latin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2000" dirty="0" smtClean="0">
                <a:latin typeface="Calibri"/>
              </a:rPr>
              <a:t>Применение </a:t>
            </a:r>
            <a:r>
              <a:rPr lang="ru-RU" sz="2000" b="1" u="sng" dirty="0" smtClean="0">
                <a:latin typeface="Calibri"/>
              </a:rPr>
              <a:t>проверочных листов</a:t>
            </a:r>
            <a:endParaRPr lang="ru-RU" sz="2000" b="1" u="sng" dirty="0">
              <a:latin typeface="Calibri"/>
            </a:endParaRPr>
          </a:p>
          <a:p>
            <a:pPr algn="just">
              <a:spcAft>
                <a:spcPts val="600"/>
              </a:spcAft>
            </a:pPr>
            <a:endParaRPr lang="ru-RU" sz="2000" dirty="0">
              <a:latin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20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5" name="Google Shape;115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1111" y="1600200"/>
            <a:ext cx="7209401" cy="4022225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ru-RU" b="1" u="sng" dirty="0" smtClean="0"/>
              <a:t>Проверочные листы </a:t>
            </a:r>
            <a:r>
              <a:rPr lang="ru-RU" dirty="0" smtClean="0"/>
              <a:t>– это</a:t>
            </a:r>
          </a:p>
          <a:p>
            <a:pPr marL="114300" indent="0" algn="just">
              <a:buNone/>
            </a:pPr>
            <a:endParaRPr lang="ru-RU" dirty="0"/>
          </a:p>
          <a:p>
            <a:pPr marL="114300" indent="0" algn="ctr">
              <a:buNone/>
            </a:pPr>
            <a:r>
              <a:rPr lang="ru-RU" sz="2800" dirty="0"/>
              <a:t>с</a:t>
            </a:r>
            <a:r>
              <a:rPr lang="ru-RU" sz="2800" dirty="0" smtClean="0"/>
              <a:t>писки контрольных вопросов, ответы на которые свидетельствуют о соблюдении или несоблюдении контролируемым листом обязательных требований</a:t>
            </a:r>
          </a:p>
          <a:p>
            <a:pPr marL="114300" indent="0" algn="ctr">
              <a:buNone/>
            </a:pPr>
            <a:endParaRPr lang="ru-RU" sz="2800" dirty="0"/>
          </a:p>
          <a:p>
            <a:pPr marL="114300" indent="0" algn="ctr">
              <a:buNone/>
            </a:pPr>
            <a:r>
              <a:rPr lang="ru-RU" sz="2800" dirty="0" smtClean="0"/>
              <a:t>(</a:t>
            </a:r>
            <a:r>
              <a:rPr lang="ru-RU" sz="2800" u="sng" dirty="0" smtClean="0"/>
              <a:t>статья 53 федерального закона № 248-ФЗ</a:t>
            </a:r>
            <a:r>
              <a:rPr lang="ru-RU" sz="2800" dirty="0" smtClean="0"/>
              <a:t>)</a:t>
            </a:r>
            <a:endParaRPr lang="ru-RU" sz="2800" dirty="0"/>
          </a:p>
          <a:p>
            <a:pPr marL="11430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467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1111" y="1600200"/>
            <a:ext cx="7209401" cy="3024699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ru-RU" sz="2800" b="1" dirty="0"/>
              <a:t>приказ </a:t>
            </a:r>
            <a:r>
              <a:rPr lang="ru-RU" sz="2800" b="1" dirty="0" err="1"/>
              <a:t>Роструда</a:t>
            </a:r>
            <a:r>
              <a:rPr lang="ru-RU" sz="2800" b="1" dirty="0"/>
              <a:t> от 15.12.2021 № </a:t>
            </a:r>
            <a:r>
              <a:rPr lang="ru-RU" sz="2800" b="1" dirty="0"/>
              <a:t>389</a:t>
            </a:r>
          </a:p>
          <a:p>
            <a:pPr marL="114300" indent="0" algn="ctr">
              <a:buNone/>
            </a:pPr>
            <a:r>
              <a:rPr lang="ru-RU" sz="2800" dirty="0"/>
              <a:t>«</a:t>
            </a:r>
            <a:r>
              <a:rPr lang="ru-RU" sz="2800" dirty="0"/>
              <a:t>Об утверждении форм проверочных листов (списков контрольных вопросов) для осуществления федерального государственного контроля (надзора) в сфере социального обслуживания</a:t>
            </a:r>
            <a:r>
              <a:rPr lang="ru-RU" sz="2800" dirty="0"/>
              <a:t>»</a:t>
            </a:r>
            <a:endParaRPr lang="ru-RU" sz="2800" dirty="0"/>
          </a:p>
          <a:p>
            <a:pPr marL="11430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725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6</a:t>
            </a:fld>
            <a:endParaRPr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718642"/>
              </p:ext>
            </p:extLst>
          </p:nvPr>
        </p:nvGraphicFramePr>
        <p:xfrm>
          <a:off x="884174" y="248332"/>
          <a:ext cx="7345425" cy="576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6355"/>
                <a:gridCol w="2101161"/>
                <a:gridCol w="414475"/>
                <a:gridCol w="567985"/>
                <a:gridCol w="1166672"/>
                <a:gridCol w="1258777"/>
              </a:tblGrid>
              <a:tr h="2438400">
                <a:tc rowSpan="2">
                  <a:txBody>
                    <a:bodyPr/>
                    <a:lstStyle/>
                    <a:p>
                      <a:r>
                        <a:rPr lang="ru-RU" sz="1400" b="1" i="0" u="none" strike="noStrike" cap="none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Перечень вопросов, отражающих содержание обязательных требований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400" b="1" i="0" u="none" strike="noStrike" cap="none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Реквизиты нормативных правовых актов с указанием структурных единиц этих актов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ru-RU" sz="1400" b="1" i="0" u="none" strike="noStrike" cap="none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Ответы на вопросы, содержащиеся в перечне вопросов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1400" b="1" i="0" u="none" strike="noStrike" cap="none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Примечание</a:t>
                      </a:r>
                      <a:r>
                        <a:rPr lang="ru-RU" sz="1400" b="1" i="0" u="none" strike="noStrike" cap="none" baseline="300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 </a:t>
                      </a:r>
                      <a:r>
                        <a:rPr lang="ru-RU" sz="1400" b="1" i="0" u="none" strike="noStrike" cap="none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(подлежит обязательному заполнению в случае заполнения графы «</a:t>
                      </a:r>
                      <a:r>
                        <a:rPr lang="ru-RU" sz="1400" b="1" i="0" u="none" strike="noStrike" cap="none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неприме-нимо</a:t>
                      </a:r>
                      <a:r>
                        <a:rPr lang="ru-RU" sz="1400" b="1" i="0" u="none" strike="noStrike" cap="none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»)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да</a:t>
                      </a: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нет</a:t>
                      </a:r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неприменимо</a:t>
                      </a:r>
                      <a:endParaRPr lang="ru-RU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Соответствует ли деятельность поставщика социальных услуг предмету и целям деятельности, указанным в учредительных документах поставщика социальных услуг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Arial"/>
                        </a:rPr>
                        <a:t>пункт 1 части 1 статьи 12 Федерального закона от 28 декабря 2013 года № 442-ФЗ «Об основах социального обслуживания граждан в Российской Федерации»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0"/>
          <p:cNvSpPr/>
          <p:nvPr/>
        </p:nvSpPr>
        <p:spPr>
          <a:xfrm>
            <a:off x="1496291" y="1433125"/>
            <a:ext cx="6433259" cy="3805500"/>
          </a:xfrm>
          <a:prstGeom prst="rect">
            <a:avLst/>
          </a:prstGeom>
          <a:solidFill>
            <a:srgbClr val="B6DDE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0"/>
          <p:cNvSpPr txBox="1">
            <a:spLocks noGrp="1"/>
          </p:cNvSpPr>
          <p:nvPr>
            <p:ph type="ctrTitle"/>
          </p:nvPr>
        </p:nvSpPr>
        <p:spPr>
          <a:xfrm>
            <a:off x="1303500" y="500050"/>
            <a:ext cx="6874200" cy="10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</a:pPr>
            <a:r>
              <a:rPr lang="ru-RU" sz="1400" b="1">
                <a:latin typeface="Times New Roman"/>
                <a:ea typeface="Times New Roman"/>
                <a:cs typeface="Times New Roman"/>
                <a:sym typeface="Times New Roman"/>
              </a:rPr>
              <a:t>ПУБЛИЧНОЕ  МЕРОПРИЯТИЕ- ВЕБИНАР</a:t>
            </a:r>
            <a:br>
              <a:rPr lang="ru-RU" sz="1400" b="1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16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20"/>
          <p:cNvSpPr txBox="1"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rPr lang="ru-RU" sz="14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30 июня </a:t>
            </a:r>
            <a:r>
              <a:rPr lang="ru-RU" sz="14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2023 год</a:t>
            </a:r>
            <a:endParaRPr sz="1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1" name="Google Shape;251;p20"/>
          <p:cNvSpPr txBox="1"/>
          <p:nvPr/>
        </p:nvSpPr>
        <p:spPr>
          <a:xfrm>
            <a:off x="1643050" y="1500175"/>
            <a:ext cx="6286500" cy="37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 dirty="0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Департамент по вопросам семьи и детей Томской области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800" b="1" i="0" u="none" strike="noStrike" cap="none" dirty="0">
              <a:solidFill>
                <a:srgbClr val="7030A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Юридический адрес: 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634050, г. Томск,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ул. Тверская, 74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Телефон/факс: </a:t>
            </a:r>
            <a:r>
              <a:rPr lang="ru-RU" sz="20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+7(3822) 713 998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Сайт: https://depsd.tomsk.gov.ru/</a:t>
            </a:r>
            <a:endParaRPr sz="20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Е-</a:t>
            </a:r>
            <a:r>
              <a:rPr lang="ru-RU" sz="2000" b="1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mail</a:t>
            </a: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 dep-sem@tomsk.gov.ru</a:t>
            </a:r>
            <a:endParaRPr sz="20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7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17289</TotalTime>
  <Words>320</Words>
  <Application>Microsoft Office PowerPoint</Application>
  <PresentationFormat>Экран (4:3)</PresentationFormat>
  <Paragraphs>59</Paragraphs>
  <Slides>7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ПУБЛИЧНОЕ  МЕРОПРИЯТИЕ- ВЕБИНАР  Департамент по вопросам семьи и детей Томской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ПУБЛИЧНОЕ  МЕРОПРИЯТИЕ- ВЕБИНАР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ПУБЛИЧНОЕ  МЕРОПРИЯТИЕ- ВЕБИНАР  Департамент по вопросам семьи и детей Томской области</dc:title>
  <dc:creator>Шеина Лариса Владиславовна</dc:creator>
  <cp:lastModifiedBy>Ирина Владимировна Шендель</cp:lastModifiedBy>
  <cp:revision>45</cp:revision>
  <cp:lastPrinted>2023-03-30T12:54:41Z</cp:lastPrinted>
  <dcterms:created xsi:type="dcterms:W3CDTF">2018-11-29T04:31:37Z</dcterms:created>
  <dcterms:modified xsi:type="dcterms:W3CDTF">2023-06-28T07:37:21Z</dcterms:modified>
</cp:coreProperties>
</file>