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9" r:id="rId4"/>
    <p:sldId id="273" r:id="rId5"/>
    <p:sldId id="260" r:id="rId6"/>
    <p:sldId id="274" r:id="rId7"/>
    <p:sldId id="275" r:id="rId8"/>
    <p:sldId id="276" r:id="rId9"/>
    <p:sldId id="277" r:id="rId10"/>
    <p:sldId id="278" r:id="rId11"/>
    <p:sldId id="279" r:id="rId12"/>
    <p:sldId id="272" r:id="rId13"/>
  </p:sldIdLst>
  <p:sldSz cx="9144000" cy="6858000" type="screen4x3"/>
  <p:notesSz cx="6797675" cy="98726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g16ebMWdciOfuvkvdZ4rTXNDYe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6" d="100"/>
          <a:sy n="126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23" Type="http://customschemas.google.com/relationships/presentationmetadata" Target="metadata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463662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0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2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1250988" y="5589240"/>
            <a:ext cx="6858048" cy="504056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sz="18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1187624" y="2182818"/>
            <a:ext cx="6984776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Осуществление 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области, </a:t>
            </a:r>
            <a:r>
              <a:rPr lang="ru-RU" sz="18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обсуждение </a:t>
            </a:r>
            <a:r>
              <a:rPr lang="ru-RU" sz="18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соблюдения обязательных требований в сфере социального обслуживания</a:t>
            </a:r>
            <a:endParaRPr sz="1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547664" y="5301208"/>
            <a:ext cx="6643734" cy="792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Галанцева Ольга Анатольевна</a:t>
            </a:r>
            <a:r>
              <a:rPr lang="ru-RU" sz="1600" b="1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председатель</a:t>
            </a: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комитета по организации предоставления услуг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Департамента по вопросам семьи и детей Томской области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</a:t>
            </a:fld>
            <a:endParaRPr/>
          </a:p>
        </p:txBody>
      </p:sp>
      <p:cxnSp>
        <p:nvCxnSpPr>
          <p:cNvPr id="93" name="Google Shape;93;p1"/>
          <p:cNvCxnSpPr/>
          <p:nvPr/>
        </p:nvCxnSpPr>
        <p:spPr>
          <a:xfrm>
            <a:off x="3347864" y="5301208"/>
            <a:ext cx="2786082" cy="1588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 txBox="1">
            <a:spLocks noGrp="1"/>
          </p:cNvSpPr>
          <p:nvPr>
            <p:ph type="body" idx="1"/>
          </p:nvPr>
        </p:nvSpPr>
        <p:spPr>
          <a:xfrm>
            <a:off x="1398051" y="1781569"/>
            <a:ext cx="6755980" cy="36897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1397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ru-RU" dirty="0" smtClean="0"/>
              <a:t>Федеральный закон от 31.07.2020 № 247-ФЗ</a:t>
            </a:r>
          </a:p>
          <a:p>
            <a:pPr marL="342900" lvl="0" indent="-1397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ru-RU" dirty="0" smtClean="0"/>
              <a:t>«Об обязательных требованиях в Российской Федерации»</a:t>
            </a:r>
          </a:p>
          <a:p>
            <a:pPr marL="342900" lvl="0" indent="-1397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ru-RU" dirty="0"/>
          </a:p>
          <a:p>
            <a:pPr marL="342900" lvl="0" indent="-139700" algn="ctr">
              <a:spcBef>
                <a:spcPts val="640"/>
              </a:spcBef>
              <a:buSzPts val="3200"/>
              <a:buNone/>
            </a:pPr>
            <a:r>
              <a:rPr lang="ru-RU" sz="2600" dirty="0"/>
              <a:t>Р</a:t>
            </a:r>
            <a:r>
              <a:rPr lang="ru-RU" sz="2600" dirty="0" smtClean="0"/>
              <a:t>аспоряжение </a:t>
            </a:r>
            <a:r>
              <a:rPr lang="ru-RU" sz="2600" dirty="0"/>
              <a:t>департамента по вопросам семьи и детей Томской области от 29 июня 2022 года № </a:t>
            </a:r>
            <a:r>
              <a:rPr lang="ru-RU" sz="2600" dirty="0" smtClean="0"/>
              <a:t>175-р</a:t>
            </a:r>
            <a:endParaRPr dirty="0"/>
          </a:p>
        </p:txBody>
      </p:sp>
      <p:sp>
        <p:nvSpPr>
          <p:cNvPr id="100" name="Google Shape;10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/>
          <p:nvPr/>
        </p:nvSpPr>
        <p:spPr>
          <a:xfrm>
            <a:off x="1357290" y="458425"/>
            <a:ext cx="6381103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 dirty="0">
                <a:sym typeface="Times New Roman"/>
              </a:rPr>
              <a:t>Руководство по соблюдению обязательных требований содержит</a:t>
            </a:r>
            <a:r>
              <a:rPr lang="ru-RU" sz="16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/>
          <p:nvPr/>
        </p:nvSpPr>
        <p:spPr>
          <a:xfrm>
            <a:off x="1768000" y="2648435"/>
            <a:ext cx="6375900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1)</a:t>
            </a:r>
            <a:r>
              <a:rPr lang="ru-RU" sz="2000" dirty="0" smtClean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 Основные термины и определения</a:t>
            </a:r>
            <a:endParaRPr lang="ru-RU" sz="2000" b="1" dirty="0" smtClean="0">
              <a:solidFill>
                <a:schemeClr val="dk1"/>
              </a:solidFill>
              <a:latin typeface="+mn-lt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AutoNum type="arabicParenR"/>
            </a:pPr>
            <a:endParaRPr sz="2000" dirty="0">
              <a:latin typeface="+mn-lt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2)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НПА, содержащие обязательные требования</a:t>
            </a:r>
            <a:endParaRPr lang="ru-RU" sz="2000" b="0" i="0" u="none" strike="noStrike" cap="none" dirty="0" smtClean="0">
              <a:solidFill>
                <a:schemeClr val="dk1"/>
              </a:solidFill>
              <a:latin typeface="+mn-lt"/>
              <a:ea typeface="Times New Roman"/>
              <a:cs typeface="Times New Roman"/>
              <a:sym typeface="Times New Roman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+mn-lt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3)</a:t>
            </a:r>
            <a:r>
              <a:rPr lang="ru-RU" sz="2000" i="0" u="none" strike="noStrike" cap="none" dirty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Рекомендации по соблюдению обязательных требований</a:t>
            </a:r>
            <a:endParaRPr sz="2000" dirty="0">
              <a:latin typeface="+mn-lt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5" name="Google Shape;11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3</a:t>
            </a:fld>
            <a:endParaRPr/>
          </a:p>
        </p:txBody>
      </p:sp>
      <p:cxnSp>
        <p:nvCxnSpPr>
          <p:cNvPr id="116" name="Google Shape;116;p3"/>
          <p:cNvCxnSpPr/>
          <p:nvPr/>
        </p:nvCxnSpPr>
        <p:spPr>
          <a:xfrm>
            <a:off x="1357290" y="1056791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7" name="Google Shape;117;p3"/>
          <p:cNvCxnSpPr/>
          <p:nvPr/>
        </p:nvCxnSpPr>
        <p:spPr>
          <a:xfrm>
            <a:off x="1357290" y="456925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"/>
          <p:cNvSpPr/>
          <p:nvPr/>
        </p:nvSpPr>
        <p:spPr>
          <a:xfrm>
            <a:off x="1321590" y="372164"/>
            <a:ext cx="68580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 dirty="0">
                <a:sym typeface="Times New Roman"/>
              </a:rPr>
              <a:t>Основные НПА в сфере социального обслуживания, содержащие обязательные </a:t>
            </a:r>
            <a:r>
              <a:rPr lang="ru-RU" sz="1600" b="1" dirty="0" smtClean="0">
                <a:sym typeface="Times New Roman"/>
              </a:rPr>
              <a:t>требования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/>
          <p:nvPr/>
        </p:nvSpPr>
        <p:spPr>
          <a:xfrm>
            <a:off x="1964483" y="1089052"/>
            <a:ext cx="6287788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342900" lvl="0" indent="-342900" algn="just">
              <a:buAutoNum type="arabicParenR"/>
            </a:pPr>
            <a:r>
              <a:rPr lang="ru-RU" dirty="0" smtClean="0"/>
              <a:t>Федеральный </a:t>
            </a:r>
            <a:r>
              <a:rPr lang="ru-RU" dirty="0"/>
              <a:t>закон от 28 декабря 2013 года № 442-ФЗ «Об основах социального обслуживания граждан в Российской Федерации</a:t>
            </a:r>
            <a:r>
              <a:rPr lang="ru-RU" dirty="0" smtClean="0"/>
              <a:t>»</a:t>
            </a:r>
          </a:p>
          <a:p>
            <a:pPr marL="342900" lvl="0" indent="-342900" algn="just">
              <a:buAutoNum type="arabicParenR"/>
            </a:pPr>
            <a:endParaRPr dirty="0"/>
          </a:p>
          <a:p>
            <a:pPr marL="342900" lvl="0" indent="-342900">
              <a:buFont typeface="Arial"/>
              <a:buAutoNum type="arabicParenR"/>
            </a:pPr>
            <a:r>
              <a:rPr lang="ru-RU" dirty="0" smtClean="0"/>
              <a:t>Федеральный </a:t>
            </a:r>
            <a:r>
              <a:rPr lang="ru-RU" dirty="0"/>
              <a:t>закон от 24 ноября 1995 года № 181-ФЗ «О социальной защите инвалидов в Российской Федерации»</a:t>
            </a:r>
            <a:endParaRPr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2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5" name="Google Shape;11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4</a:t>
            </a:fld>
            <a:endParaRPr/>
          </a:p>
        </p:txBody>
      </p:sp>
      <p:cxnSp>
        <p:nvCxnSpPr>
          <p:cNvPr id="116" name="Google Shape;116;p3"/>
          <p:cNvCxnSpPr/>
          <p:nvPr/>
        </p:nvCxnSpPr>
        <p:spPr>
          <a:xfrm>
            <a:off x="1321590" y="978087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7" name="Google Shape;117;p3"/>
          <p:cNvCxnSpPr/>
          <p:nvPr/>
        </p:nvCxnSpPr>
        <p:spPr>
          <a:xfrm>
            <a:off x="1321600" y="347543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8" name="Google Shape;118;p3"/>
          <p:cNvSpPr/>
          <p:nvPr/>
        </p:nvSpPr>
        <p:spPr>
          <a:xfrm>
            <a:off x="1839517" y="1138906"/>
            <a:ext cx="207900" cy="1128201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3"/>
          <p:cNvSpPr txBox="1"/>
          <p:nvPr/>
        </p:nvSpPr>
        <p:spPr>
          <a:xfrm rot="-5400000">
            <a:off x="900146" y="1495256"/>
            <a:ext cx="1354176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dirty="0">
                <a:latin typeface="Calibri"/>
                <a:ea typeface="Calibri"/>
                <a:cs typeface="Calibri"/>
                <a:sym typeface="Calibri"/>
              </a:rPr>
              <a:t>федеральные</a:t>
            </a:r>
            <a:endParaRPr sz="1500" b="1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51367" y="2380094"/>
            <a:ext cx="61009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ru-RU" dirty="0"/>
              <a:t>закон </a:t>
            </a:r>
            <a:r>
              <a:rPr lang="ru-RU" dirty="0"/>
              <a:t>Томской области от 8 октября 2014 года № 127-ОЗ «Об организации социального обслуживания граждан в Томской области</a:t>
            </a:r>
            <a:r>
              <a:rPr lang="ru-RU" dirty="0"/>
              <a:t>»</a:t>
            </a:r>
          </a:p>
          <a:p>
            <a:pPr marL="342900" indent="-342900">
              <a:buAutoNum type="arabicParenR"/>
            </a:pPr>
            <a:endParaRPr lang="ru-RU" dirty="0"/>
          </a:p>
          <a:p>
            <a:pPr marL="342900" indent="-342900">
              <a:buFont typeface="Arial"/>
              <a:buAutoNum type="arabicParenR"/>
            </a:pPr>
            <a:r>
              <a:rPr lang="ru-RU" dirty="0" smtClean="0"/>
              <a:t>постановление </a:t>
            </a:r>
            <a:r>
              <a:rPr lang="ru-RU" dirty="0"/>
              <a:t>Администрации Томской области от 30.10.2014 № 409а «Об установлении порядка утверждения тарифов на социальные услуги на основании </a:t>
            </a:r>
            <a:r>
              <a:rPr lang="ru-RU" dirty="0" err="1"/>
              <a:t>подушевых</a:t>
            </a:r>
            <a:r>
              <a:rPr lang="ru-RU" dirty="0"/>
              <a:t> нормативов финансирования социальных услуг</a:t>
            </a:r>
            <a:r>
              <a:rPr lang="ru-RU" dirty="0"/>
              <a:t>»</a:t>
            </a:r>
            <a:endParaRPr lang="ru-RU" dirty="0"/>
          </a:p>
        </p:txBody>
      </p:sp>
      <p:sp>
        <p:nvSpPr>
          <p:cNvPr id="10" name="Google Shape;119;p3"/>
          <p:cNvSpPr txBox="1"/>
          <p:nvPr/>
        </p:nvSpPr>
        <p:spPr>
          <a:xfrm rot="-5400000">
            <a:off x="797539" y="3080285"/>
            <a:ext cx="1690576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dirty="0" smtClean="0">
                <a:latin typeface="Calibri"/>
                <a:ea typeface="Calibri"/>
                <a:cs typeface="Calibri"/>
                <a:sym typeface="Calibri"/>
              </a:rPr>
              <a:t>региональные</a:t>
            </a:r>
            <a:endParaRPr sz="1500" b="1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8;p3"/>
          <p:cNvSpPr/>
          <p:nvPr/>
        </p:nvSpPr>
        <p:spPr>
          <a:xfrm>
            <a:off x="1885422" y="2443228"/>
            <a:ext cx="207900" cy="1752748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34;p4"/>
          <p:cNvSpPr txBox="1"/>
          <p:nvPr/>
        </p:nvSpPr>
        <p:spPr>
          <a:xfrm rot="-5400000">
            <a:off x="579921" y="5227997"/>
            <a:ext cx="2246769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500" b="1" dirty="0">
                <a:latin typeface="Calibri"/>
                <a:ea typeface="Calibri"/>
                <a:cs typeface="Calibri"/>
                <a:sym typeface="Calibri"/>
              </a:rPr>
              <a:t>документы ДВСД</a:t>
            </a:r>
            <a:endParaRPr sz="1500" b="1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18;p3"/>
          <p:cNvSpPr/>
          <p:nvPr/>
        </p:nvSpPr>
        <p:spPr>
          <a:xfrm>
            <a:off x="1885079" y="4587113"/>
            <a:ext cx="207900" cy="1692775"/>
          </a:xfrm>
          <a:prstGeom prst="lef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2151367" y="4527806"/>
            <a:ext cx="610090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ru-RU" dirty="0" smtClean="0"/>
              <a:t>приказ </a:t>
            </a:r>
            <a:r>
              <a:rPr lang="ru-RU" dirty="0"/>
              <a:t>Департамента по вопросам семьи и детей Томской области от 31.10.2014 № 297-п «Об утверждении Порядка предоставления социальных услуг получателям социальных услуг из числа несовершеннолетних граждан»;</a:t>
            </a:r>
          </a:p>
          <a:p>
            <a:pPr marL="342900" indent="-342900">
              <a:buFont typeface="+mj-lt"/>
              <a:buAutoNum type="arabicParenR"/>
            </a:pPr>
            <a:r>
              <a:rPr lang="ru-RU" dirty="0" smtClean="0"/>
              <a:t>приказ </a:t>
            </a:r>
            <a:r>
              <a:rPr lang="ru-RU" dirty="0"/>
              <a:t>Департамента по вопросам семьи и детей Томской области от </a:t>
            </a:r>
            <a:r>
              <a:rPr lang="ru-RU" dirty="0"/>
              <a:t>18.12.2017 </a:t>
            </a:r>
            <a:r>
              <a:rPr lang="ru-RU" dirty="0"/>
              <a:t>№ 377-п «Об утверждении порядка согласования Департаментом по вопросам семьи и детей Томской области тарифов на социальные услуги»</a:t>
            </a:r>
          </a:p>
        </p:txBody>
      </p:sp>
    </p:spTree>
    <p:extLst>
      <p:ext uri="{BB962C8B-B14F-4D97-AF65-F5344CB8AC3E}">
        <p14:creationId xmlns:p14="http://schemas.microsoft.com/office/powerpoint/2010/main" val="2018352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5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798572" y="1892293"/>
            <a:ext cx="6319327" cy="3782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ru-RU" b="1" u="sng" dirty="0">
                <a:latin typeface="+mj-lt"/>
              </a:rPr>
              <a:t>Основная документация поставщиков социальных услуг включает в себя:</a:t>
            </a:r>
          </a:p>
          <a:p>
            <a:pPr marL="228600" indent="-228600">
              <a:buAutoNum type="arabicParenR"/>
            </a:pPr>
            <a:endParaRPr lang="ru-RU" dirty="0">
              <a:latin typeface="+mj-lt"/>
            </a:endParaRPr>
          </a:p>
          <a:p>
            <a:pPr marL="342900" indent="-342900">
              <a:buFont typeface="+mj-lt"/>
              <a:buAutoNum type="arabicParenR"/>
            </a:pPr>
            <a:r>
              <a:rPr lang="ru-RU" dirty="0" smtClean="0">
                <a:latin typeface="+mj-lt"/>
              </a:rPr>
              <a:t>устав;</a:t>
            </a:r>
          </a:p>
          <a:p>
            <a:pPr marL="342900" indent="-342900">
              <a:buFont typeface="+mj-lt"/>
              <a:buAutoNum type="arabicParenR"/>
            </a:pPr>
            <a:endParaRPr lang="ru-RU" dirty="0">
              <a:latin typeface="+mj-lt"/>
            </a:endParaRPr>
          </a:p>
          <a:p>
            <a:pPr marL="342900" indent="-342900">
              <a:buFont typeface="+mj-lt"/>
              <a:buAutoNum type="arabicParenR"/>
            </a:pPr>
            <a:r>
              <a:rPr lang="ru-RU" dirty="0" smtClean="0">
                <a:latin typeface="+mj-lt"/>
              </a:rPr>
              <a:t>положения </a:t>
            </a:r>
            <a:r>
              <a:rPr lang="ru-RU" dirty="0">
                <a:latin typeface="+mj-lt"/>
              </a:rPr>
              <a:t>о структурных подразделениях</a:t>
            </a:r>
            <a:r>
              <a:rPr lang="ru-RU" dirty="0" smtClean="0">
                <a:latin typeface="+mj-lt"/>
              </a:rPr>
              <a:t>;</a:t>
            </a:r>
          </a:p>
          <a:p>
            <a:pPr marL="342900" indent="-342900">
              <a:buFont typeface="+mj-lt"/>
              <a:buAutoNum type="arabicParenR"/>
            </a:pPr>
            <a:endParaRPr lang="ru-RU" dirty="0">
              <a:latin typeface="+mj-lt"/>
            </a:endParaRPr>
          </a:p>
          <a:p>
            <a:pPr marL="342900" indent="-342900">
              <a:buFont typeface="+mj-lt"/>
              <a:buAutoNum type="arabicParenR"/>
            </a:pPr>
            <a:r>
              <a:rPr lang="ru-RU" dirty="0" smtClean="0">
                <a:latin typeface="+mj-lt"/>
              </a:rPr>
              <a:t>штатное </a:t>
            </a:r>
            <a:r>
              <a:rPr lang="ru-RU" dirty="0">
                <a:latin typeface="+mj-lt"/>
              </a:rPr>
              <a:t>расписание с указанием наименования должностей персонала и его численности</a:t>
            </a:r>
            <a:r>
              <a:rPr lang="ru-RU" dirty="0" smtClean="0">
                <a:latin typeface="+mj-lt"/>
              </a:rPr>
              <a:t>;</a:t>
            </a:r>
          </a:p>
          <a:p>
            <a:pPr marL="342900" indent="-342900">
              <a:buFont typeface="+mj-lt"/>
              <a:buAutoNum type="arabicParenR"/>
            </a:pPr>
            <a:endParaRPr lang="ru-RU" dirty="0">
              <a:latin typeface="+mj-lt"/>
            </a:endParaRPr>
          </a:p>
          <a:p>
            <a:pPr marL="342900" indent="-342900">
              <a:buFont typeface="+mj-lt"/>
              <a:buAutoNum type="arabicParenR"/>
            </a:pPr>
            <a:r>
              <a:rPr lang="ru-RU" dirty="0" smtClean="0">
                <a:latin typeface="+mj-lt"/>
              </a:rPr>
              <a:t>правила</a:t>
            </a:r>
            <a:r>
              <a:rPr lang="ru-RU" dirty="0">
                <a:latin typeface="+mj-lt"/>
              </a:rPr>
              <a:t>, инструкции, </a:t>
            </a:r>
            <a:r>
              <a:rPr lang="ru-RU" dirty="0" smtClean="0">
                <a:latin typeface="+mj-lt"/>
              </a:rPr>
              <a:t>методики и т п</a:t>
            </a:r>
            <a:r>
              <a:rPr lang="ru-RU" dirty="0" smtClean="0">
                <a:solidFill>
                  <a:schemeClr val="dk1"/>
                </a:solidFill>
                <a:latin typeface="+mj-lt"/>
                <a:ea typeface="Times New Roman"/>
                <a:cs typeface="Times New Roman"/>
                <a:sym typeface="Times New Roman"/>
              </a:rPr>
              <a:t>;</a:t>
            </a:r>
          </a:p>
          <a:p>
            <a:pPr marL="342900" indent="-342900">
              <a:buFont typeface="+mj-lt"/>
              <a:buAutoNum type="arabicParenR"/>
            </a:pPr>
            <a:endParaRPr dirty="0" smtClean="0">
              <a:solidFill>
                <a:schemeClr val="dk1"/>
              </a:solidFill>
              <a:latin typeface="+mj-lt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lnSpc>
                <a:spcPct val="90000"/>
              </a:lnSpc>
              <a:buFont typeface="+mj-lt"/>
              <a:buAutoNum type="arabicParenR"/>
            </a:pPr>
            <a:r>
              <a:rPr lang="ru-RU" dirty="0" smtClean="0">
                <a:latin typeface="+mj-lt"/>
              </a:rPr>
              <a:t>документация </a:t>
            </a:r>
            <a:r>
              <a:rPr lang="ru-RU" dirty="0">
                <a:latin typeface="+mj-lt"/>
              </a:rPr>
              <a:t>на специальное и </a:t>
            </a:r>
            <a:r>
              <a:rPr lang="ru-RU" dirty="0" smtClean="0">
                <a:latin typeface="+mj-lt"/>
              </a:rPr>
              <a:t>техническое </a:t>
            </a:r>
            <a:r>
              <a:rPr lang="ru-RU" dirty="0">
                <a:latin typeface="+mj-lt"/>
              </a:rPr>
              <a:t>оснащение (оборудование, аппаратуру и приборы</a:t>
            </a:r>
            <a:r>
              <a:rPr lang="ru-RU" dirty="0" smtClean="0">
                <a:latin typeface="+mj-lt"/>
              </a:rPr>
              <a:t>);</a:t>
            </a:r>
          </a:p>
          <a:p>
            <a:pPr marL="342900" lvl="0" indent="-342900">
              <a:lnSpc>
                <a:spcPct val="90000"/>
              </a:lnSpc>
              <a:buFont typeface="+mj-lt"/>
              <a:buAutoNum type="arabicParenR"/>
            </a:pPr>
            <a:endParaRPr lang="ru-RU" dirty="0" smtClean="0">
              <a:latin typeface="+mj-lt"/>
            </a:endParaRPr>
          </a:p>
          <a:p>
            <a:pPr marL="342900" indent="-342900">
              <a:buFont typeface="+mj-lt"/>
              <a:buAutoNum type="arabicParenR"/>
            </a:pPr>
            <a:r>
              <a:rPr lang="ru-RU" dirty="0" smtClean="0">
                <a:latin typeface="+mj-lt"/>
              </a:rPr>
              <a:t>документы</a:t>
            </a:r>
            <a:r>
              <a:rPr lang="ru-RU" dirty="0">
                <a:latin typeface="+mj-lt"/>
              </a:rPr>
              <a:t>, связанные с социальным обслуживанием в учреждении:</a:t>
            </a:r>
          </a:p>
          <a:p>
            <a:r>
              <a:rPr lang="ru-RU" dirty="0">
                <a:latin typeface="+mj-lt"/>
              </a:rPr>
              <a:t>- личные дела получателей социальных </a:t>
            </a:r>
            <a:r>
              <a:rPr lang="ru-RU" dirty="0" smtClean="0">
                <a:latin typeface="+mj-lt"/>
              </a:rPr>
              <a:t>услуг.</a:t>
            </a:r>
            <a:endParaRPr dirty="0">
              <a:solidFill>
                <a:schemeClr val="dk1"/>
              </a:solidFill>
              <a:latin typeface="+mj-lt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1295600" y="376025"/>
            <a:ext cx="6858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just">
              <a:buClr>
                <a:schemeClr val="dk1"/>
              </a:buClr>
              <a:buSzPts val="1600"/>
            </a:pPr>
            <a:r>
              <a:rPr lang="ru-RU" sz="1600" b="1" dirty="0" smtClean="0"/>
              <a:t>Соблюдение </a:t>
            </a:r>
            <a:r>
              <a:rPr lang="ru-RU" sz="1600" b="1" dirty="0"/>
              <a:t>обязательных требований в части ведения документации поставщиками социальных </a:t>
            </a:r>
            <a:r>
              <a:rPr lang="ru-RU" sz="1600" b="1" dirty="0" smtClean="0"/>
              <a:t>услуг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4"/>
          <p:cNvCxnSpPr/>
          <p:nvPr/>
        </p:nvCxnSpPr>
        <p:spPr>
          <a:xfrm>
            <a:off x="1331290" y="376053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331290" y="1218341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6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301899" y="1801610"/>
            <a:ext cx="6942815" cy="4924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ru-RU" sz="1200" b="1" u="sng" dirty="0"/>
              <a:t>Поставщики социальных услуг обеспечивают открытость и доступность информации</a:t>
            </a:r>
            <a:r>
              <a:rPr lang="ru-RU" sz="1200" dirty="0"/>
              <a:t>: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 smtClean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дате государственной регистрации, об учредителе (учредителях), о месте нахождения, филиалах (при наличии), режиме и графике работы, контактных телефонах и адресах электронной почты</a:t>
            </a:r>
            <a:r>
              <a:rPr lang="ru-RU" sz="1200" dirty="0" smtClean="0"/>
              <a:t>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структуре и органах управления организации социального обслуживания, в том числе:</a:t>
            </a:r>
          </a:p>
          <a:p>
            <a:r>
              <a:rPr lang="ru-RU" sz="1200" dirty="0" smtClean="0"/>
              <a:t>        - наименование </a:t>
            </a:r>
            <a:r>
              <a:rPr lang="ru-RU" sz="1200" dirty="0"/>
              <a:t>структурных подразделений (органов управления) (при наличии</a:t>
            </a:r>
            <a:r>
              <a:rPr lang="ru-RU" sz="1200" dirty="0" smtClean="0"/>
              <a:t>);</a:t>
            </a:r>
          </a:p>
          <a:p>
            <a:endParaRPr lang="ru-RU" sz="800" dirty="0"/>
          </a:p>
          <a:p>
            <a:r>
              <a:rPr lang="ru-RU" sz="1200" dirty="0" smtClean="0"/>
              <a:t>        - фамилии</a:t>
            </a:r>
            <a:r>
              <a:rPr lang="ru-RU" sz="1200" dirty="0"/>
              <a:t>, имена, отчества и должности руководителей структурных подразделений, </a:t>
            </a:r>
            <a:r>
              <a:rPr lang="ru-RU" sz="1200" dirty="0" smtClean="0"/>
              <a:t>                                                             положения </a:t>
            </a:r>
            <a:r>
              <a:rPr lang="ru-RU" sz="1200" dirty="0"/>
              <a:t>о структурных подразделениях (при наличии</a:t>
            </a:r>
            <a:r>
              <a:rPr lang="ru-RU" sz="1200" dirty="0" smtClean="0"/>
              <a:t>);</a:t>
            </a:r>
          </a:p>
          <a:p>
            <a:endParaRPr lang="ru-RU" sz="800" dirty="0"/>
          </a:p>
          <a:p>
            <a:r>
              <a:rPr lang="ru-RU" sz="1200" dirty="0" smtClean="0"/>
              <a:t>        - места </a:t>
            </a:r>
            <a:r>
              <a:rPr lang="ru-RU" sz="1200" dirty="0"/>
              <a:t>нахождения обособленных структурных подразделений</a:t>
            </a:r>
            <a:r>
              <a:rPr lang="ru-RU" sz="1200" dirty="0" smtClean="0"/>
              <a:t>;</a:t>
            </a:r>
          </a:p>
          <a:p>
            <a:endParaRPr lang="ru-RU" sz="800" dirty="0"/>
          </a:p>
          <a:p>
            <a:r>
              <a:rPr lang="ru-RU" sz="1200" dirty="0" smtClean="0"/>
              <a:t>        - адреса </a:t>
            </a:r>
            <a:r>
              <a:rPr lang="ru-RU" sz="1200" dirty="0"/>
              <a:t>официальных сайтов структурных подразделений в сети «Интернет» (при наличии</a:t>
            </a:r>
            <a:r>
              <a:rPr lang="ru-RU" sz="1200" dirty="0" smtClean="0"/>
              <a:t>);</a:t>
            </a:r>
          </a:p>
          <a:p>
            <a:endParaRPr lang="ru-RU" sz="800" dirty="0"/>
          </a:p>
          <a:p>
            <a:r>
              <a:rPr lang="ru-RU" sz="1200" dirty="0" smtClean="0"/>
              <a:t>        - адреса </a:t>
            </a:r>
            <a:r>
              <a:rPr lang="ru-RU" sz="1200" dirty="0"/>
              <a:t>электронной почты структурных подразделений (при наличии</a:t>
            </a:r>
            <a:r>
              <a:rPr lang="ru-RU" sz="1200" dirty="0" smtClean="0"/>
              <a:t>);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руководителе, его заместителях, руководителях филиалов организации социального обслуживания (при наличии</a:t>
            </a:r>
            <a:r>
              <a:rPr lang="ru-RU" sz="1200" dirty="0" smtClean="0"/>
              <a:t>);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персональном составе работников (с указанием с их согласия уровня образования, квалификации и опыта работы</a:t>
            </a:r>
            <a:r>
              <a:rPr lang="ru-RU" sz="1200" dirty="0" smtClean="0"/>
              <a:t>);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материально-техническом обеспечении предоставления социальных </a:t>
            </a:r>
            <a:r>
              <a:rPr lang="ru-RU" sz="1200" dirty="0" smtClean="0"/>
              <a:t>услуг;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/>
              <a:t>о перечне предоставляемых социальных услуг по видам социальных услуг и формам социального обслуживания</a:t>
            </a:r>
            <a:r>
              <a:rPr lang="ru-RU" sz="1200" dirty="0" smtClean="0"/>
              <a:t>;</a:t>
            </a:r>
            <a:endParaRPr lang="ru-RU" sz="1200" dirty="0"/>
          </a:p>
        </p:txBody>
      </p:sp>
      <p:sp>
        <p:nvSpPr>
          <p:cNvPr id="126" name="Google Shape;126;p4"/>
          <p:cNvSpPr/>
          <p:nvPr/>
        </p:nvSpPr>
        <p:spPr>
          <a:xfrm>
            <a:off x="1295600" y="249381"/>
            <a:ext cx="6858000" cy="141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just">
              <a:buClr>
                <a:schemeClr val="dk1"/>
              </a:buClr>
              <a:buSzPts val="1600"/>
            </a:pPr>
            <a:r>
              <a:rPr lang="ru-RU" sz="1600" b="1" dirty="0" smtClean="0"/>
              <a:t>Соблюдение </a:t>
            </a:r>
            <a:r>
              <a:rPr lang="ru-RU" sz="1600" b="1" dirty="0"/>
              <a:t>обязательных требований в части размещения и обновления информации о поставщике социальных услуг на информационных стендах в помещениях поставщиков социальных услуг, в средствах массовой информации, в сети «Интернет», в том числе на официальном сайте организации социального </a:t>
            </a:r>
            <a:r>
              <a:rPr lang="ru-RU" sz="1600" b="1" dirty="0" smtClean="0"/>
              <a:t>обслуживания</a:t>
            </a:r>
            <a:endParaRPr sz="1600" b="1" dirty="0"/>
          </a:p>
        </p:txBody>
      </p:sp>
      <p:cxnSp>
        <p:nvCxnSpPr>
          <p:cNvPr id="127" name="Google Shape;127;p4"/>
          <p:cNvCxnSpPr/>
          <p:nvPr/>
        </p:nvCxnSpPr>
        <p:spPr>
          <a:xfrm>
            <a:off x="1301899" y="172311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331300" y="1717105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203657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7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295600" y="1872783"/>
            <a:ext cx="6942815" cy="4862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порядке и условиях предоставления социальных </a:t>
            </a:r>
            <a:r>
              <a:rPr lang="ru-RU" sz="1200" dirty="0" smtClean="0"/>
              <a:t>услуг;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тарифах на социальные услуги по видам социальных услуг и формам социального обслуживания;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численности получателей социальных услуг по формам социального обслуживания и видам социальных </a:t>
            </a:r>
            <a:r>
              <a:rPr lang="ru-RU" sz="1200" dirty="0" smtClean="0"/>
              <a:t>услуг;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количестве свободных мест для приема получателей социальных услуг по формам социального </a:t>
            </a:r>
            <a:r>
              <a:rPr lang="ru-RU" sz="1200" dirty="0" smtClean="0"/>
              <a:t>обслуживания;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об </a:t>
            </a:r>
            <a:r>
              <a:rPr lang="ru-RU" sz="1200" dirty="0"/>
              <a:t>объеме предоставляемых социальных </a:t>
            </a:r>
            <a:r>
              <a:rPr lang="ru-RU" sz="1200" dirty="0" smtClean="0"/>
              <a:t>услуг;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показателях, характеризующих качество оказания социальной </a:t>
            </a:r>
            <a:r>
              <a:rPr lang="ru-RU" sz="1200" dirty="0" smtClean="0"/>
              <a:t>услуги;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наличии лицензий на осуществление деятельности, подлежащей лицензированию в соответствии с законодательством Российской </a:t>
            </a:r>
            <a:r>
              <a:rPr lang="ru-RU" sz="1200" dirty="0" smtClean="0"/>
              <a:t>Федерации;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финансово-хозяйственной </a:t>
            </a:r>
            <a:r>
              <a:rPr lang="ru-RU" sz="1200" dirty="0" smtClean="0"/>
              <a:t>деятельности;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правилах внутреннего распорядка для получателей социальных услуг, о правилах внутреннего трудового распорядка и коллективном </a:t>
            </a:r>
            <a:r>
              <a:rPr lang="ru-RU" sz="1200" dirty="0" smtClean="0"/>
              <a:t>договоре;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наличии предписаний органов, осуществляющих государственный контроль в сфере социального обслуживания, и об отчетах об исполнении таких предписаний;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 </a:t>
            </a:r>
            <a:r>
              <a:rPr lang="ru-RU" sz="1200" dirty="0"/>
              <a:t>проведении независимой оценки качества оказания услуг организациями социального </a:t>
            </a:r>
            <a:r>
              <a:rPr lang="ru-RU" sz="1200" dirty="0" smtClean="0"/>
              <a:t>обслуживания</a:t>
            </a:r>
          </a:p>
        </p:txBody>
      </p:sp>
      <p:sp>
        <p:nvSpPr>
          <p:cNvPr id="126" name="Google Shape;126;p4"/>
          <p:cNvSpPr/>
          <p:nvPr/>
        </p:nvSpPr>
        <p:spPr>
          <a:xfrm>
            <a:off x="1295600" y="249381"/>
            <a:ext cx="6858000" cy="1413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just">
              <a:buClr>
                <a:schemeClr val="dk1"/>
              </a:buClr>
              <a:buSzPts val="1600"/>
            </a:pPr>
            <a:r>
              <a:rPr lang="ru-RU" sz="1600" b="1" dirty="0"/>
              <a:t>Соблюдение </a:t>
            </a:r>
            <a:r>
              <a:rPr lang="ru-RU" sz="1600" b="1" dirty="0"/>
              <a:t>обязательных требований в части размещения и обновления информации о поставщике социальных услуг на информационных стендах в помещениях поставщиков социальных услуг, в средствах массовой информации, в сети «Интернет», в том числе на официальном сайте организации социального </a:t>
            </a:r>
            <a:r>
              <a:rPr lang="ru-RU" sz="1600" b="1" dirty="0" smtClean="0"/>
              <a:t>обслуживания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4"/>
          <p:cNvCxnSpPr/>
          <p:nvPr/>
        </p:nvCxnSpPr>
        <p:spPr>
          <a:xfrm>
            <a:off x="1301899" y="172311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331300" y="1717105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782414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8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295600" y="1181934"/>
            <a:ext cx="7024684" cy="5416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ru-RU" sz="1200" b="1" u="sng" dirty="0"/>
              <a:t>Поставщики социальных услуг обязаны</a:t>
            </a:r>
            <a:r>
              <a:rPr lang="ru-RU" sz="1200" dirty="0" smtClean="0"/>
              <a:t>:</a:t>
            </a:r>
          </a:p>
          <a:p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предоставлять </a:t>
            </a:r>
            <a:r>
              <a:rPr lang="ru-RU" sz="1200" dirty="0"/>
              <a:t>социальные услуги получателям социальных услуг в соответствии с индивидуальными программами и условиями договоров, заключенных с получателями социальных услуг или их законными представителями</a:t>
            </a:r>
            <a:r>
              <a:rPr lang="ru-RU" sz="1200" dirty="0" smtClean="0"/>
              <a:t>;</a:t>
            </a:r>
          </a:p>
          <a:p>
            <a:pPr marL="228600" indent="-22860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предоставлять </a:t>
            </a:r>
            <a:r>
              <a:rPr lang="ru-RU" sz="1200" dirty="0"/>
              <a:t>срочные социальные услуги в соответствии со статьей 21 </a:t>
            </a:r>
            <a:r>
              <a:rPr lang="ru-RU" sz="1200" dirty="0" smtClean="0"/>
              <a:t>ФЗ </a:t>
            </a:r>
            <a:r>
              <a:rPr lang="ru-RU" sz="1200" dirty="0"/>
              <a:t>№ </a:t>
            </a:r>
            <a:r>
              <a:rPr lang="ru-RU" sz="1200" dirty="0" smtClean="0"/>
              <a:t>442-ФЗ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 smtClean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предоставлять бесплатно в доступной форме получателям социальных услуг или их законным представителям информацию об их правах и обязанностях, о видах социальных услуг, сроках, порядке и об условиях их предоставления, о тарифах на эти услуги и об их стоимости для получателя социальных услуг либо о возможности получать их бесплатно;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 smtClean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использовать </a:t>
            </a:r>
            <a:r>
              <a:rPr lang="ru-RU" sz="1200" dirty="0"/>
              <a:t>информацию о получателях социальных услуг в соответствии с </a:t>
            </a:r>
            <a:r>
              <a:rPr lang="ru-RU" sz="1200" dirty="0" smtClean="0"/>
              <a:t>требованиями законодательства о </a:t>
            </a:r>
            <a:r>
              <a:rPr lang="ru-RU" sz="1200" dirty="0"/>
              <a:t>защите персональных данных</a:t>
            </a:r>
            <a:r>
              <a:rPr lang="ru-RU" sz="1200" dirty="0" smtClean="0"/>
              <a:t>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предоставлять </a:t>
            </a:r>
            <a:r>
              <a:rPr lang="ru-RU" sz="1200" dirty="0"/>
              <a:t>уполномоченному органу субъекта Российской Федерации информацию для формирования регистра получателей социальных услуг</a:t>
            </a:r>
            <a:r>
              <a:rPr lang="ru-RU" sz="1200" dirty="0" smtClean="0"/>
              <a:t>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осуществлять </a:t>
            </a:r>
            <a:r>
              <a:rPr lang="ru-RU" sz="1200" dirty="0"/>
              <a:t>социальное сопровождение в соответствии со статьей 22 </a:t>
            </a:r>
            <a:r>
              <a:rPr lang="ru-RU" sz="1200" dirty="0" smtClean="0"/>
              <a:t>ФЗ </a:t>
            </a:r>
            <a:r>
              <a:rPr lang="ru-RU" sz="1200" dirty="0"/>
              <a:t>N </a:t>
            </a:r>
            <a:r>
              <a:rPr lang="ru-RU" sz="1200" dirty="0" smtClean="0"/>
              <a:t>442-ФЗ;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обеспечивать </a:t>
            </a:r>
            <a:r>
              <a:rPr lang="ru-RU" sz="1200" dirty="0"/>
              <a:t>получателям социальных услуг содействие в прохождении </a:t>
            </a:r>
            <a:r>
              <a:rPr lang="ru-RU" sz="1200" dirty="0" smtClean="0"/>
              <a:t>МСЭ;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предоставлять </a:t>
            </a:r>
            <a:r>
              <a:rPr lang="ru-RU" sz="1200" dirty="0"/>
              <a:t>получателям социальных услуг возможность пользоваться услугами связи, в том числе сети «Интернет» и услугами почтовой </a:t>
            </a:r>
            <a:r>
              <a:rPr lang="ru-RU" sz="1200" dirty="0" smtClean="0"/>
              <a:t>связи;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обеспечивать </a:t>
            </a:r>
            <a:r>
              <a:rPr lang="ru-RU" sz="1200" dirty="0"/>
              <a:t>получателям социальных услуг возможность свободного посещения их законными </a:t>
            </a:r>
            <a:r>
              <a:rPr lang="ru-RU" sz="1200" dirty="0" smtClean="0"/>
              <a:t>представителями </a:t>
            </a:r>
            <a:r>
              <a:rPr lang="ru-RU" sz="1200" dirty="0"/>
              <a:t>и другими лицами в дневное и вечернее время</a:t>
            </a:r>
            <a:r>
              <a:rPr lang="ru-RU" sz="1200" dirty="0" smtClean="0"/>
              <a:t>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обеспечивать </a:t>
            </a:r>
            <a:r>
              <a:rPr lang="ru-RU" sz="1200" dirty="0"/>
              <a:t>сохранность личных вещей и ценностей получателей социальных услуг.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</p:txBody>
      </p:sp>
      <p:sp>
        <p:nvSpPr>
          <p:cNvPr id="126" name="Google Shape;126;p4"/>
          <p:cNvSpPr/>
          <p:nvPr/>
        </p:nvSpPr>
        <p:spPr>
          <a:xfrm>
            <a:off x="1295600" y="408080"/>
            <a:ext cx="6858000" cy="657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just">
              <a:buClr>
                <a:schemeClr val="dk1"/>
              </a:buClr>
              <a:buSzPts val="1600"/>
            </a:pPr>
            <a:r>
              <a:rPr lang="ru-RU" sz="1600" b="1" dirty="0" smtClean="0"/>
              <a:t>Соблюдение </a:t>
            </a:r>
            <a:r>
              <a:rPr lang="ru-RU" sz="1600" b="1" dirty="0"/>
              <a:t>обязательных требований в части порядка организации деятельности поставщиков социальных </a:t>
            </a:r>
            <a:r>
              <a:rPr lang="ru-RU" sz="1600" b="1" dirty="0" smtClean="0"/>
              <a:t>услуг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4"/>
          <p:cNvCxnSpPr/>
          <p:nvPr/>
        </p:nvCxnSpPr>
        <p:spPr>
          <a:xfrm>
            <a:off x="1295600" y="406580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301899" y="1067200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005111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9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301899" y="1756267"/>
            <a:ext cx="7024684" cy="2339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ru-RU" sz="1200" b="1" u="sng" dirty="0" smtClean="0"/>
              <a:t>Поставщики </a:t>
            </a:r>
            <a:r>
              <a:rPr lang="ru-RU" sz="1200" b="1" u="sng" dirty="0"/>
              <a:t>социальных услуг при оказании социальных услуг не вправе</a:t>
            </a:r>
            <a:r>
              <a:rPr lang="ru-RU" sz="1200" dirty="0"/>
              <a:t>:</a:t>
            </a:r>
          </a:p>
          <a:p>
            <a:endParaRPr lang="ru-RU" sz="1200" dirty="0" smtClean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ограничивать </a:t>
            </a:r>
            <a:r>
              <a:rPr lang="ru-RU" sz="1200" dirty="0"/>
              <a:t>права, свободы и законные интересы получателей социальных услуг, в том числе при использовании лекарственных препаратов для медицинского применения</a:t>
            </a:r>
            <a:r>
              <a:rPr lang="ru-RU" sz="1200" dirty="0" smtClean="0"/>
              <a:t>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применять </a:t>
            </a:r>
            <a:r>
              <a:rPr lang="ru-RU" sz="1200" dirty="0"/>
              <a:t>физическое или психологическое насилие в отношении получателей социальных услуг, допускать их оскорбление, грубое обращение с ними</a:t>
            </a:r>
            <a:r>
              <a:rPr lang="ru-RU" sz="1200" dirty="0" smtClean="0"/>
              <a:t>;</a:t>
            </a:r>
          </a:p>
          <a:p>
            <a:pPr marL="171450" indent="-171450">
              <a:buFont typeface="Wingdings" pitchFamily="2" charset="2"/>
              <a:buChar char="ü"/>
            </a:pP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r>
              <a:rPr lang="ru-RU" sz="1200" dirty="0" smtClean="0"/>
              <a:t>помещать </a:t>
            </a:r>
            <a:r>
              <a:rPr lang="ru-RU" sz="1200" dirty="0"/>
              <a:t>детей-инвалидов, не страдающих психическими расстройствами, в стационарные организации социального обслуживания, предназначенные для детей-инвалидов, страдающих психическими расстройствами, и </a:t>
            </a:r>
            <a:r>
              <a:rPr lang="ru-RU" sz="1200" dirty="0" smtClean="0"/>
              <a:t>наоборот.</a:t>
            </a:r>
            <a:endParaRPr lang="ru-RU" sz="1200" dirty="0"/>
          </a:p>
          <a:p>
            <a:pPr marL="171450" indent="-171450">
              <a:buFont typeface="Wingdings" pitchFamily="2" charset="2"/>
              <a:buChar char="ü"/>
            </a:pPr>
            <a:endParaRPr lang="ru-RU" sz="800" dirty="0"/>
          </a:p>
        </p:txBody>
      </p:sp>
      <p:sp>
        <p:nvSpPr>
          <p:cNvPr id="126" name="Google Shape;126;p4"/>
          <p:cNvSpPr/>
          <p:nvPr/>
        </p:nvSpPr>
        <p:spPr>
          <a:xfrm>
            <a:off x="1295600" y="408080"/>
            <a:ext cx="6858000" cy="657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just">
              <a:buClr>
                <a:schemeClr val="dk1"/>
              </a:buClr>
              <a:buSzPts val="1600"/>
            </a:pPr>
            <a:r>
              <a:rPr lang="ru-RU" sz="1600" b="1" dirty="0" smtClean="0"/>
              <a:t>Соблюдение </a:t>
            </a:r>
            <a:r>
              <a:rPr lang="ru-RU" sz="1600" b="1" dirty="0"/>
              <a:t>обязательных требований в части порядка организации деятельности поставщиков социальных </a:t>
            </a:r>
            <a:r>
              <a:rPr lang="ru-RU" sz="1600" b="1" dirty="0" smtClean="0"/>
              <a:t>услуг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4"/>
          <p:cNvCxnSpPr/>
          <p:nvPr/>
        </p:nvCxnSpPr>
        <p:spPr>
          <a:xfrm>
            <a:off x="1295600" y="406580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301899" y="1067200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24638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10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301899" y="1756267"/>
            <a:ext cx="7024684" cy="4062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ru-RU" sz="1200" b="1" u="sng" dirty="0" smtClean="0"/>
              <a:t>При </a:t>
            </a:r>
            <a:r>
              <a:rPr lang="ru-RU" sz="1200" b="1" u="sng" dirty="0"/>
              <a:t>предоставлении социальных услуг в полустационарной форме или в стационарной форме поставщиками социальных услуг должны быть обеспечены</a:t>
            </a:r>
            <a:r>
              <a:rPr lang="ru-RU" sz="1200" dirty="0" smtClean="0"/>
              <a:t>:</a:t>
            </a:r>
          </a:p>
          <a:p>
            <a:endParaRPr lang="ru-RU" sz="1200" dirty="0"/>
          </a:p>
          <a:p>
            <a:r>
              <a:rPr lang="ru-RU" sz="1200" dirty="0"/>
              <a:t>1) возможность сопровождения получателя социальных услуг при передвижении по территории организации социального обслуживания, а также при пользовании услугами, предоставляемыми такой организацией.</a:t>
            </a:r>
          </a:p>
          <a:p>
            <a:endParaRPr lang="ru-RU" sz="1200" dirty="0"/>
          </a:p>
          <a:p>
            <a:r>
              <a:rPr lang="ru-RU" sz="1200" dirty="0"/>
              <a:t>2) возможность для самостоятельного передвижения по территории организации социального обслуживания, входа, выхода и перемещения внутри такой организации (в том числе для передвижения в креслах-колясках), для отдыха в сидячем положении, а также доступное размещение оборудования и носителей </a:t>
            </a:r>
            <a:r>
              <a:rPr lang="ru-RU" sz="1200" dirty="0" smtClean="0"/>
              <a:t>информации.</a:t>
            </a:r>
          </a:p>
          <a:p>
            <a:endParaRPr lang="ru-RU" sz="1200" dirty="0"/>
          </a:p>
          <a:p>
            <a:r>
              <a:rPr lang="ru-RU" sz="1200" dirty="0"/>
              <a:t>3) дублирование текстовых сообщений голосовыми сообщениями, оснащение организации социального обслуживания знаками, выполненными рельефно-точечным шрифтом Брайля, ознакомление с их помощью с надписями, знаками и иной текстовой и графической информацией на территории такой организации, а также допуск </a:t>
            </a:r>
            <a:r>
              <a:rPr lang="ru-RU" sz="1200" dirty="0" err="1"/>
              <a:t>тифлосурдопереводчика</a:t>
            </a:r>
            <a:r>
              <a:rPr lang="ru-RU" sz="1200" dirty="0"/>
              <a:t>, допуск собак-проводников</a:t>
            </a:r>
            <a:r>
              <a:rPr lang="ru-RU" sz="1200" dirty="0" smtClean="0"/>
              <a:t>;</a:t>
            </a:r>
          </a:p>
          <a:p>
            <a:endParaRPr lang="ru-RU" sz="1200" dirty="0"/>
          </a:p>
          <a:p>
            <a:r>
              <a:rPr lang="ru-RU" sz="1200" dirty="0"/>
              <a:t>4) дублирование голосовой информации текстовой информацией, надписями и (или) световыми сигналами, информирование о предоставляемых социальных услугах с использованием русского жестового языка (</a:t>
            </a:r>
            <a:r>
              <a:rPr lang="ru-RU" sz="1200" dirty="0" err="1"/>
              <a:t>сурдоперевода</a:t>
            </a:r>
            <a:r>
              <a:rPr lang="ru-RU" sz="1200" dirty="0"/>
              <a:t>), допуск </a:t>
            </a:r>
            <a:r>
              <a:rPr lang="ru-RU" sz="1200" dirty="0" err="1"/>
              <a:t>сурдопереводчика</a:t>
            </a:r>
            <a:r>
              <a:rPr lang="ru-RU" sz="1200" dirty="0"/>
              <a:t>.</a:t>
            </a:r>
          </a:p>
        </p:txBody>
      </p:sp>
      <p:sp>
        <p:nvSpPr>
          <p:cNvPr id="126" name="Google Shape;126;p4"/>
          <p:cNvSpPr/>
          <p:nvPr/>
        </p:nvSpPr>
        <p:spPr>
          <a:xfrm>
            <a:off x="1295600" y="408079"/>
            <a:ext cx="6858000" cy="8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just">
              <a:buClr>
                <a:schemeClr val="dk1"/>
              </a:buClr>
              <a:buSzPts val="1600"/>
            </a:pPr>
            <a:r>
              <a:rPr lang="ru-RU" sz="1600" b="1" dirty="0" smtClean="0"/>
              <a:t>Соблюдение </a:t>
            </a:r>
            <a:r>
              <a:rPr lang="ru-RU" sz="1600" b="1" dirty="0"/>
              <a:t>обязательных требований в части организации предоставления социальных услуг поставщиками социальных </a:t>
            </a:r>
            <a:r>
              <a:rPr lang="ru-RU" sz="1600" b="1" dirty="0" smtClean="0"/>
              <a:t>услуг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7" name="Google Shape;127;p4"/>
          <p:cNvCxnSpPr/>
          <p:nvPr/>
        </p:nvCxnSpPr>
        <p:spPr>
          <a:xfrm>
            <a:off x="1295600" y="406580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295600" y="1277296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581992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11</a:t>
            </a:fld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1284031" y="2791579"/>
            <a:ext cx="7024684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r>
              <a:rPr lang="ru-RU" sz="2000" dirty="0" smtClean="0"/>
              <a:t>Статья </a:t>
            </a:r>
            <a:r>
              <a:rPr lang="ru-RU" sz="2000" b="1" dirty="0"/>
              <a:t>90</a:t>
            </a:r>
            <a:r>
              <a:rPr lang="ru-RU" sz="2000" dirty="0"/>
              <a:t> </a:t>
            </a:r>
            <a:r>
              <a:rPr lang="ru-RU" sz="2000" dirty="0" smtClean="0"/>
              <a:t>Федерального закона </a:t>
            </a:r>
            <a:r>
              <a:rPr lang="ru-RU" sz="2000" dirty="0"/>
              <a:t>от 31.07.2020 № 248-ФЗ «О государственном контроле (надзоре) и муниципальном контроле в Российской Федерации</a:t>
            </a:r>
            <a:r>
              <a:rPr lang="ru-RU" sz="2000" dirty="0" smtClean="0"/>
              <a:t>»</a:t>
            </a:r>
            <a:endParaRPr lang="ru-RU" sz="2000" dirty="0"/>
          </a:p>
          <a:p>
            <a:endParaRPr lang="ru-RU" sz="1200" dirty="0"/>
          </a:p>
        </p:txBody>
      </p:sp>
      <p:sp>
        <p:nvSpPr>
          <p:cNvPr id="126" name="Google Shape;126;p4"/>
          <p:cNvSpPr/>
          <p:nvPr/>
        </p:nvSpPr>
        <p:spPr>
          <a:xfrm>
            <a:off x="1295600" y="408080"/>
            <a:ext cx="6858000" cy="680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just">
              <a:buClr>
                <a:schemeClr val="dk1"/>
              </a:buClr>
              <a:buSzPts val="1600"/>
            </a:pPr>
            <a:r>
              <a:rPr lang="ru-RU" sz="1600" b="1" dirty="0"/>
              <a:t>Ответственность за нарушение обязательных требований в сфере социального </a:t>
            </a:r>
            <a:r>
              <a:rPr lang="ru-RU" sz="1600" b="1" dirty="0"/>
              <a:t>обслуживания</a:t>
            </a:r>
            <a:endParaRPr sz="1600" b="1" dirty="0"/>
          </a:p>
        </p:txBody>
      </p:sp>
      <p:cxnSp>
        <p:nvCxnSpPr>
          <p:cNvPr id="127" name="Google Shape;127;p4"/>
          <p:cNvCxnSpPr/>
          <p:nvPr/>
        </p:nvCxnSpPr>
        <p:spPr>
          <a:xfrm>
            <a:off x="1295600" y="406580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8" name="Google Shape;128;p4"/>
          <p:cNvCxnSpPr/>
          <p:nvPr/>
        </p:nvCxnSpPr>
        <p:spPr>
          <a:xfrm>
            <a:off x="1284031" y="1156384"/>
            <a:ext cx="6786600" cy="1500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3080298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"/>
          <p:cNvSpPr/>
          <p:nvPr/>
        </p:nvSpPr>
        <p:spPr>
          <a:xfrm>
            <a:off x="1496291" y="1433125"/>
            <a:ext cx="6433259" cy="3805500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0"/>
          <p:cNvSpPr txBox="1">
            <a:spLocks noGrp="1"/>
          </p:cNvSpPr>
          <p:nvPr>
            <p:ph type="ctrTitle"/>
          </p:nvPr>
        </p:nvSpPr>
        <p:spPr>
          <a:xfrm>
            <a:off x="1303500" y="500050"/>
            <a:ext cx="6874200" cy="10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6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20"/>
          <p:cNvSpPr txBox="1"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ru-RU" sz="1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lang="ru-RU" sz="14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 марта 2023 год</a:t>
            </a:r>
            <a:endParaRPr sz="1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1" name="Google Shape;251;p20"/>
          <p:cNvSpPr txBox="1"/>
          <p:nvPr/>
        </p:nvSpPr>
        <p:spPr>
          <a:xfrm>
            <a:off x="1643050" y="1500175"/>
            <a:ext cx="6286500" cy="3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 b="1" i="0" u="none" strike="noStrike" cap="none" dirty="0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Юридический адрес: 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634050, г. Томск,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ул. Тверская, 74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Телефон/факс: 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+7(3822) 713 998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Сайт: https://depsd.tomsk.gov.ru/</a:t>
            </a: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Е-</a:t>
            </a:r>
            <a:r>
              <a:rPr lang="ru-RU" sz="2000" b="1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mail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 dep-sem@tomsk.gov.ru</a:t>
            </a: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12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15683</TotalTime>
  <Words>1273</Words>
  <Application>Microsoft Office PowerPoint</Application>
  <PresentationFormat>Экран (4:3)</PresentationFormat>
  <Paragraphs>153</Paragraphs>
  <Slides>12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ПУБЛИЧНОЕ  МЕРОПРИЯТИЕ- ВЕБИНАР  Департамент по вопросам семьи и детей Томской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ПУБЛИЧНОЕ  МЕРОПРИЯТИЕ- ВЕБИНАР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ПУБЛИЧНОЕ  МЕРОПРИЯТИЕ- ВЕБИНАР  Департамент по вопросам семьи и детей Томской области</dc:title>
  <dc:creator>Шеина Лариса Владиславовна</dc:creator>
  <cp:lastModifiedBy>Ирина Владимировна Шендель</cp:lastModifiedBy>
  <cp:revision>32</cp:revision>
  <cp:lastPrinted>2023-03-30T12:54:41Z</cp:lastPrinted>
  <dcterms:created xsi:type="dcterms:W3CDTF">2018-11-29T04:31:37Z</dcterms:created>
  <dcterms:modified xsi:type="dcterms:W3CDTF">2023-03-31T04:38:02Z</dcterms:modified>
</cp:coreProperties>
</file>