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48" r:id="rId1"/>
  </p:sldMasterIdLst>
  <p:notesMasterIdLst>
    <p:notesMasterId r:id="rId15"/>
  </p:notesMasterIdLst>
  <p:sldIdLst>
    <p:sldId id="256" r:id="rId2"/>
    <p:sldId id="296" r:id="rId3"/>
    <p:sldId id="259" r:id="rId4"/>
    <p:sldId id="258" r:id="rId5"/>
    <p:sldId id="297" r:id="rId6"/>
    <p:sldId id="300" r:id="rId7"/>
    <p:sldId id="260" r:id="rId8"/>
    <p:sldId id="298" r:id="rId9"/>
    <p:sldId id="299" r:id="rId10"/>
    <p:sldId id="261" r:id="rId11"/>
    <p:sldId id="302" r:id="rId12"/>
    <p:sldId id="301" r:id="rId13"/>
    <p:sldId id="293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20" autoAdjust="0"/>
    <p:restoredTop sz="94660"/>
  </p:normalViewPr>
  <p:slideViewPr>
    <p:cSldViewPr>
      <p:cViewPr varScale="1">
        <p:scale>
          <a:sx n="121" d="100"/>
          <a:sy n="121" d="100"/>
        </p:scale>
        <p:origin x="-129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3F7C17-A9BA-4F70-9E3F-9B729615E0DC}" type="doc">
      <dgm:prSet loTypeId="urn:microsoft.com/office/officeart/2005/8/layout/hierarchy3" loCatId="list" qsTypeId="urn:microsoft.com/office/officeart/2005/8/quickstyle/3d2" qsCatId="3D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135D3B51-0A78-4DE5-BC94-0C7C67F3D2F6}">
      <dgm:prSet phldrT="[Текст]" custT="1"/>
      <dgm:spPr/>
      <dgm:t>
        <a:bodyPr/>
        <a:lstStyle/>
        <a:p>
          <a:pPr>
            <a:spcAft>
              <a:spcPts val="0"/>
            </a:spcAft>
          </a:pPr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Департамент по вопросам семьи и детей Томской области</a:t>
          </a:r>
        </a:p>
        <a:p>
          <a:pPr>
            <a:spcAft>
              <a:spcPts val="0"/>
            </a:spcAft>
          </a:pPr>
          <a:r>
            <a:rPr lang="ru-RU" sz="2000" b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осуществляет функции регионального государственного контроля (надзора) в сфере социального обслуживания  в отношении несовершеннолетних граждан</a:t>
          </a:r>
        </a:p>
        <a:p>
          <a:pPr>
            <a:spcAft>
              <a:spcPts val="0"/>
            </a:spcAft>
          </a:pPr>
          <a:r>
            <a:rPr lang="ru-RU" sz="2000" b="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в Томской области</a:t>
          </a:r>
          <a:endParaRPr lang="ru-RU" sz="2000" b="0" dirty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latin typeface="Times New Roman" pitchFamily="18" charset="0"/>
            <a:cs typeface="Times New Roman" pitchFamily="18" charset="0"/>
          </a:endParaRPr>
        </a:p>
      </dgm:t>
    </dgm:pt>
    <dgm:pt modelId="{29D95066-0CEC-46DD-A03F-4228DBA8300B}" type="par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DF251D6-9E16-4A54-ADE2-A37158E71245}" type="sibTrans" cxnId="{A9685BC5-F841-4E62-A0F9-BE96AC2B99D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846938B-E85B-4575-88C5-226D73815B4B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  <a:endParaRPr lang="ru-RU" sz="1500" b="1" dirty="0">
            <a:latin typeface="Times New Roman" pitchFamily="18" charset="0"/>
            <a:cs typeface="Times New Roman" pitchFamily="18" charset="0"/>
          </a:endParaRPr>
        </a:p>
      </dgm:t>
    </dgm:pt>
    <dgm:pt modelId="{733FF87F-6291-4B7E-AEB0-D9D8EFE7B9EA}" type="par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7052E3-1A49-4936-A2D9-3035FA39D2CC}" type="sibTrans" cxnId="{03413ED6-DABE-4D19-B0EA-14173EDDBE2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E1ECD3C-35D2-498A-A686-307F9F5C5A0C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410а «Об утверждении Порядка организации осуществления регионального государственного контроля (надзора) в сфере социального обслуживания»</a:t>
          </a:r>
          <a:endParaRPr lang="ru-RU" sz="1500" b="1" dirty="0">
            <a:latin typeface="Times New Roman" pitchFamily="18" charset="0"/>
            <a:cs typeface="Times New Roman" pitchFamily="18" charset="0"/>
          </a:endParaRPr>
        </a:p>
      </dgm:t>
    </dgm:pt>
    <dgm:pt modelId="{1EA4D3F6-CE06-483D-81DB-FE82AB250ED1}" type="par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B316E0A-1C9D-4719-B772-525FCEC9BA10}" type="sibTrans" cxnId="{3BEDCBD1-CA1A-463E-A5D2-97EAB8C67E5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5A02411-64F5-4B63-BE5C-79AEAC56C5B7}">
      <dgm:prSet phldrT="[Текст]" custT="1"/>
      <dgm:spPr/>
      <dgm:t>
        <a:bodyPr/>
        <a:lstStyle/>
        <a:p>
          <a:pPr algn="l"/>
          <a:r>
            <a:rPr lang="ru-RU" sz="1500" b="1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407а «Об определении уполномоченного исполнительного органа государственной власти Томской области в сфере социального обслуживания» </a:t>
          </a:r>
          <a:endParaRPr lang="ru-RU" sz="1500" b="1" u="none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DEF7340-A515-4C26-8517-7EF849DC235D}" type="par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0F233FB-EA1E-48F2-A775-791AC7308714}" type="sibTrans" cxnId="{9D24D69C-A0C4-47CC-95E5-C554AF22D50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01CF937-7F93-4BC9-9201-4627021E77AD}" type="pres">
      <dgm:prSet presAssocID="{F63F7C17-A9BA-4F70-9E3F-9B729615E0DC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2BFECA5-6744-4531-9D89-C6C611C5FDF8}" type="pres">
      <dgm:prSet presAssocID="{135D3B51-0A78-4DE5-BC94-0C7C67F3D2F6}" presName="root" presStyleCnt="0"/>
      <dgm:spPr/>
    </dgm:pt>
    <dgm:pt modelId="{E82C94D5-C3E5-46A3-9E68-814F733467F8}" type="pres">
      <dgm:prSet presAssocID="{135D3B51-0A78-4DE5-BC94-0C7C67F3D2F6}" presName="rootComposite" presStyleCnt="0"/>
      <dgm:spPr/>
    </dgm:pt>
    <dgm:pt modelId="{9119B382-B90C-4CC6-A590-D7B3858D2349}" type="pres">
      <dgm:prSet presAssocID="{135D3B51-0A78-4DE5-BC94-0C7C67F3D2F6}" presName="rootText" presStyleLbl="node1" presStyleIdx="0" presStyleCnt="1" custScaleX="696567" custScaleY="355987"/>
      <dgm:spPr/>
      <dgm:t>
        <a:bodyPr/>
        <a:lstStyle/>
        <a:p>
          <a:endParaRPr lang="ru-RU"/>
        </a:p>
      </dgm:t>
    </dgm:pt>
    <dgm:pt modelId="{4EC3DF23-ED97-450D-9CE1-0546E27D1798}" type="pres">
      <dgm:prSet presAssocID="{135D3B51-0A78-4DE5-BC94-0C7C67F3D2F6}" presName="rootConnector" presStyleLbl="node1" presStyleIdx="0" presStyleCnt="1"/>
      <dgm:spPr/>
      <dgm:t>
        <a:bodyPr/>
        <a:lstStyle/>
        <a:p>
          <a:endParaRPr lang="ru-RU"/>
        </a:p>
      </dgm:t>
    </dgm:pt>
    <dgm:pt modelId="{764CF451-B968-44B2-A407-1AD8CBEC52F3}" type="pres">
      <dgm:prSet presAssocID="{135D3B51-0A78-4DE5-BC94-0C7C67F3D2F6}" presName="childShape" presStyleCnt="0"/>
      <dgm:spPr/>
    </dgm:pt>
    <dgm:pt modelId="{7C9FE266-5E17-4CAB-B1B3-5FC0DAEE7A27}" type="pres">
      <dgm:prSet presAssocID="{733FF87F-6291-4B7E-AEB0-D9D8EFE7B9EA}" presName="Name13" presStyleLbl="parChTrans1D2" presStyleIdx="0" presStyleCnt="3"/>
      <dgm:spPr/>
      <dgm:t>
        <a:bodyPr/>
        <a:lstStyle/>
        <a:p>
          <a:endParaRPr lang="ru-RU"/>
        </a:p>
      </dgm:t>
    </dgm:pt>
    <dgm:pt modelId="{CB49DE8C-BE60-465B-8534-A2129DDF0BA4}" type="pres">
      <dgm:prSet presAssocID="{5846938B-E85B-4575-88C5-226D73815B4B}" presName="childText" presStyleLbl="bgAcc1" presStyleIdx="0" presStyleCnt="3" custScaleX="751250" custScaleY="14058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25B74D0-0E75-45A2-A7D1-3DE4233F6FB5}" type="pres">
      <dgm:prSet presAssocID="{1EA4D3F6-CE06-483D-81DB-FE82AB250ED1}" presName="Name13" presStyleLbl="parChTrans1D2" presStyleIdx="1" presStyleCnt="3"/>
      <dgm:spPr/>
      <dgm:t>
        <a:bodyPr/>
        <a:lstStyle/>
        <a:p>
          <a:endParaRPr lang="ru-RU"/>
        </a:p>
      </dgm:t>
    </dgm:pt>
    <dgm:pt modelId="{D41A68C8-50DB-4FEE-A9DF-5B4412B1279D}" type="pres">
      <dgm:prSet presAssocID="{2E1ECD3C-35D2-498A-A686-307F9F5C5A0C}" presName="childText" presStyleLbl="bgAcc1" presStyleIdx="1" presStyleCnt="3" custScaleX="755078" custScaleY="2281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DA6DB2A-082F-436A-9F21-1E9ECF493C5F}" type="pres">
      <dgm:prSet presAssocID="{0DEF7340-A515-4C26-8517-7EF849DC235D}" presName="Name13" presStyleLbl="parChTrans1D2" presStyleIdx="2" presStyleCnt="3"/>
      <dgm:spPr/>
      <dgm:t>
        <a:bodyPr/>
        <a:lstStyle/>
        <a:p>
          <a:endParaRPr lang="ru-RU"/>
        </a:p>
      </dgm:t>
    </dgm:pt>
    <dgm:pt modelId="{DD6D231E-E91E-41A5-A7B7-7238CA139506}" type="pres">
      <dgm:prSet presAssocID="{35A02411-64F5-4B63-BE5C-79AEAC56C5B7}" presName="childText" presStyleLbl="bgAcc1" presStyleIdx="2" presStyleCnt="3" custScaleX="756741" custScaleY="236868" custLinFactNeighborX="-793" custLinFactNeighborY="-1220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C91C0D-8CD9-4E9D-A829-18CF0D890B9C}" type="presOf" srcId="{2E1ECD3C-35D2-498A-A686-307F9F5C5A0C}" destId="{D41A68C8-50DB-4FEE-A9DF-5B4412B1279D}" srcOrd="0" destOrd="0" presId="urn:microsoft.com/office/officeart/2005/8/layout/hierarchy3"/>
    <dgm:cxn modelId="{B091F653-A776-4B78-9290-BA035FC46979}" type="presOf" srcId="{35A02411-64F5-4B63-BE5C-79AEAC56C5B7}" destId="{DD6D231E-E91E-41A5-A7B7-7238CA139506}" srcOrd="0" destOrd="0" presId="urn:microsoft.com/office/officeart/2005/8/layout/hierarchy3"/>
    <dgm:cxn modelId="{6A863BE3-1A3F-4748-956B-1A7E0357562B}" type="presOf" srcId="{1EA4D3F6-CE06-483D-81DB-FE82AB250ED1}" destId="{725B74D0-0E75-45A2-A7D1-3DE4233F6FB5}" srcOrd="0" destOrd="0" presId="urn:microsoft.com/office/officeart/2005/8/layout/hierarchy3"/>
    <dgm:cxn modelId="{DAE824DA-2663-49FC-826F-3C1451007009}" type="presOf" srcId="{135D3B51-0A78-4DE5-BC94-0C7C67F3D2F6}" destId="{9119B382-B90C-4CC6-A590-D7B3858D2349}" srcOrd="0" destOrd="0" presId="urn:microsoft.com/office/officeart/2005/8/layout/hierarchy3"/>
    <dgm:cxn modelId="{3BEDCBD1-CA1A-463E-A5D2-97EAB8C67E56}" srcId="{135D3B51-0A78-4DE5-BC94-0C7C67F3D2F6}" destId="{2E1ECD3C-35D2-498A-A686-307F9F5C5A0C}" srcOrd="1" destOrd="0" parTransId="{1EA4D3F6-CE06-483D-81DB-FE82AB250ED1}" sibTransId="{7B316E0A-1C9D-4719-B772-525FCEC9BA10}"/>
    <dgm:cxn modelId="{A9685BC5-F841-4E62-A0F9-BE96AC2B99D9}" srcId="{F63F7C17-A9BA-4F70-9E3F-9B729615E0DC}" destId="{135D3B51-0A78-4DE5-BC94-0C7C67F3D2F6}" srcOrd="0" destOrd="0" parTransId="{29D95066-0CEC-46DD-A03F-4228DBA8300B}" sibTransId="{2DF251D6-9E16-4A54-ADE2-A37158E71245}"/>
    <dgm:cxn modelId="{03413ED6-DABE-4D19-B0EA-14173EDDBE26}" srcId="{135D3B51-0A78-4DE5-BC94-0C7C67F3D2F6}" destId="{5846938B-E85B-4575-88C5-226D73815B4B}" srcOrd="0" destOrd="0" parTransId="{733FF87F-6291-4B7E-AEB0-D9D8EFE7B9EA}" sibTransId="{B07052E3-1A49-4936-A2D9-3035FA39D2CC}"/>
    <dgm:cxn modelId="{A4B5A17B-80B2-42F7-BD3B-F4F02BB95A39}" type="presOf" srcId="{0DEF7340-A515-4C26-8517-7EF849DC235D}" destId="{8DA6DB2A-082F-436A-9F21-1E9ECF493C5F}" srcOrd="0" destOrd="0" presId="urn:microsoft.com/office/officeart/2005/8/layout/hierarchy3"/>
    <dgm:cxn modelId="{D2F35A14-23E4-4C76-A2A8-F4077057690F}" type="presOf" srcId="{733FF87F-6291-4B7E-AEB0-D9D8EFE7B9EA}" destId="{7C9FE266-5E17-4CAB-B1B3-5FC0DAEE7A27}" srcOrd="0" destOrd="0" presId="urn:microsoft.com/office/officeart/2005/8/layout/hierarchy3"/>
    <dgm:cxn modelId="{9D24D69C-A0C4-47CC-95E5-C554AF22D501}" srcId="{135D3B51-0A78-4DE5-BC94-0C7C67F3D2F6}" destId="{35A02411-64F5-4B63-BE5C-79AEAC56C5B7}" srcOrd="2" destOrd="0" parTransId="{0DEF7340-A515-4C26-8517-7EF849DC235D}" sibTransId="{B0F233FB-EA1E-48F2-A775-791AC7308714}"/>
    <dgm:cxn modelId="{C819BEEF-5690-49B2-9417-141C23BB82E0}" type="presOf" srcId="{135D3B51-0A78-4DE5-BC94-0C7C67F3D2F6}" destId="{4EC3DF23-ED97-450D-9CE1-0546E27D1798}" srcOrd="1" destOrd="0" presId="urn:microsoft.com/office/officeart/2005/8/layout/hierarchy3"/>
    <dgm:cxn modelId="{5D6BDA12-330F-4BE3-BFE2-41AEABC3B427}" type="presOf" srcId="{F63F7C17-A9BA-4F70-9E3F-9B729615E0DC}" destId="{F01CF937-7F93-4BC9-9201-4627021E77AD}" srcOrd="0" destOrd="0" presId="urn:microsoft.com/office/officeart/2005/8/layout/hierarchy3"/>
    <dgm:cxn modelId="{E55E34B6-4A12-4304-8DC2-51DD3D15B6AE}" type="presOf" srcId="{5846938B-E85B-4575-88C5-226D73815B4B}" destId="{CB49DE8C-BE60-465B-8534-A2129DDF0BA4}" srcOrd="0" destOrd="0" presId="urn:microsoft.com/office/officeart/2005/8/layout/hierarchy3"/>
    <dgm:cxn modelId="{F1F7EF20-44BE-42A2-931C-707C1FBDC63C}" type="presParOf" srcId="{F01CF937-7F93-4BC9-9201-4627021E77AD}" destId="{02BFECA5-6744-4531-9D89-C6C611C5FDF8}" srcOrd="0" destOrd="0" presId="urn:microsoft.com/office/officeart/2005/8/layout/hierarchy3"/>
    <dgm:cxn modelId="{B85455CB-8AD9-4FB5-AFF7-CDEE8D8684AB}" type="presParOf" srcId="{02BFECA5-6744-4531-9D89-C6C611C5FDF8}" destId="{E82C94D5-C3E5-46A3-9E68-814F733467F8}" srcOrd="0" destOrd="0" presId="urn:microsoft.com/office/officeart/2005/8/layout/hierarchy3"/>
    <dgm:cxn modelId="{B071C9FE-8662-4F25-89FA-B77075EEB680}" type="presParOf" srcId="{E82C94D5-C3E5-46A3-9E68-814F733467F8}" destId="{9119B382-B90C-4CC6-A590-D7B3858D2349}" srcOrd="0" destOrd="0" presId="urn:microsoft.com/office/officeart/2005/8/layout/hierarchy3"/>
    <dgm:cxn modelId="{BBF8136C-E15A-4A45-B225-578F1BB09249}" type="presParOf" srcId="{E82C94D5-C3E5-46A3-9E68-814F733467F8}" destId="{4EC3DF23-ED97-450D-9CE1-0546E27D1798}" srcOrd="1" destOrd="0" presId="urn:microsoft.com/office/officeart/2005/8/layout/hierarchy3"/>
    <dgm:cxn modelId="{8F5B78FD-D975-46AE-99B8-E51322FAC119}" type="presParOf" srcId="{02BFECA5-6744-4531-9D89-C6C611C5FDF8}" destId="{764CF451-B968-44B2-A407-1AD8CBEC52F3}" srcOrd="1" destOrd="0" presId="urn:microsoft.com/office/officeart/2005/8/layout/hierarchy3"/>
    <dgm:cxn modelId="{FCEDE43D-9D62-4F8F-AABF-05871B4F0833}" type="presParOf" srcId="{764CF451-B968-44B2-A407-1AD8CBEC52F3}" destId="{7C9FE266-5E17-4CAB-B1B3-5FC0DAEE7A27}" srcOrd="0" destOrd="0" presId="urn:microsoft.com/office/officeart/2005/8/layout/hierarchy3"/>
    <dgm:cxn modelId="{F26F8B8B-E62E-47CF-9F0A-9BFE38132936}" type="presParOf" srcId="{764CF451-B968-44B2-A407-1AD8CBEC52F3}" destId="{CB49DE8C-BE60-465B-8534-A2129DDF0BA4}" srcOrd="1" destOrd="0" presId="urn:microsoft.com/office/officeart/2005/8/layout/hierarchy3"/>
    <dgm:cxn modelId="{1521CB7D-5296-49C0-96B7-66708CF19FCC}" type="presParOf" srcId="{764CF451-B968-44B2-A407-1AD8CBEC52F3}" destId="{725B74D0-0E75-45A2-A7D1-3DE4233F6FB5}" srcOrd="2" destOrd="0" presId="urn:microsoft.com/office/officeart/2005/8/layout/hierarchy3"/>
    <dgm:cxn modelId="{8177976D-0EE0-4FC0-843C-ECE6B8B0E745}" type="presParOf" srcId="{764CF451-B968-44B2-A407-1AD8CBEC52F3}" destId="{D41A68C8-50DB-4FEE-A9DF-5B4412B1279D}" srcOrd="3" destOrd="0" presId="urn:microsoft.com/office/officeart/2005/8/layout/hierarchy3"/>
    <dgm:cxn modelId="{5C4F56A8-A36D-44A4-8685-1598942A563C}" type="presParOf" srcId="{764CF451-B968-44B2-A407-1AD8CBEC52F3}" destId="{8DA6DB2A-082F-436A-9F21-1E9ECF493C5F}" srcOrd="4" destOrd="0" presId="urn:microsoft.com/office/officeart/2005/8/layout/hierarchy3"/>
    <dgm:cxn modelId="{6A9E8FF6-EEBD-4364-94DF-3294698BCAEF}" type="presParOf" srcId="{764CF451-B968-44B2-A407-1AD8CBEC52F3}" destId="{DD6D231E-E91E-41A5-A7B7-7238CA139506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BA04CF-C2A4-45C1-8E55-3372D2D22046}" type="doc">
      <dgm:prSet loTypeId="urn:microsoft.com/office/officeart/2005/8/layout/target3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CA6AFD8-21BF-4984-922A-2DDDCA40C503}">
      <dgm:prSet phldrT="[Текст]" custT="1"/>
      <dgm:spPr/>
      <dgm:t>
        <a:bodyPr/>
        <a:lstStyle/>
        <a:p>
          <a:pPr algn="just"/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1) организует и проводит проверки, юридических лиц, индивидуальных предпринимателей включенных в реестр поставщиков социальных услуг;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CB81D88D-4150-4E6D-BF36-3264E220E50E}" type="parTrans" cxnId="{D9CD6F55-A2F6-4728-BA28-BF40425170CD}">
      <dgm:prSet/>
      <dgm:spPr/>
      <dgm:t>
        <a:bodyPr/>
        <a:lstStyle/>
        <a:p>
          <a:endParaRPr lang="ru-RU"/>
        </a:p>
      </dgm:t>
    </dgm:pt>
    <dgm:pt modelId="{66739ED3-2138-4743-BE51-9D94C6EF9E88}" type="sibTrans" cxnId="{D9CD6F55-A2F6-4728-BA28-BF40425170CD}">
      <dgm:prSet/>
      <dgm:spPr/>
      <dgm:t>
        <a:bodyPr/>
        <a:lstStyle/>
        <a:p>
          <a:endParaRPr lang="ru-RU"/>
        </a:p>
      </dgm:t>
    </dgm:pt>
    <dgm:pt modelId="{6F659C7F-B23F-484C-88ED-7A1CCCB216B1}">
      <dgm:prSet phldrT="[Текст]" custT="1"/>
      <dgm:spPr/>
      <dgm:t>
        <a:bodyPr/>
        <a:lstStyle/>
        <a:p>
          <a:pPr algn="just">
            <a:spcAft>
              <a:spcPct val="35000"/>
            </a:spcAft>
          </a:pPr>
          <a:endParaRPr lang="ru-RU" sz="1600" b="1" dirty="0" smtClean="0">
            <a:latin typeface="Times New Roman" pitchFamily="18" charset="0"/>
            <a:cs typeface="Times New Roman" pitchFamily="18" charset="0"/>
          </a:endParaRPr>
        </a:p>
        <a:p>
          <a:pPr algn="just">
            <a:spcAft>
              <a:spcPct val="35000"/>
            </a:spcAft>
          </a:pPr>
          <a:endParaRPr lang="ru-RU" sz="1600" b="1" dirty="0" smtClean="0">
            <a:latin typeface="Times New Roman" pitchFamily="18" charset="0"/>
            <a:cs typeface="Times New Roman" pitchFamily="18" charset="0"/>
          </a:endParaRPr>
        </a:p>
        <a:p>
          <a:pPr algn="just">
            <a:spcAft>
              <a:spcPct val="35000"/>
            </a:spcAft>
          </a:pPr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2) в пределах своей компетенции принимает меры при выявлении в деятельности индивидуальных предпринимателей и юридических лиц нарушений требований действующего законодательства, оформляет предписания об устранении выявленных нарушений;</a:t>
          </a:r>
        </a:p>
      </dgm:t>
    </dgm:pt>
    <dgm:pt modelId="{0C48E340-1887-4CE0-85FA-F05C786F9573}" type="parTrans" cxnId="{0CF9768C-6F3F-4966-A105-D84474063E33}">
      <dgm:prSet/>
      <dgm:spPr/>
      <dgm:t>
        <a:bodyPr/>
        <a:lstStyle/>
        <a:p>
          <a:endParaRPr lang="ru-RU"/>
        </a:p>
      </dgm:t>
    </dgm:pt>
    <dgm:pt modelId="{C749FC04-FFC9-429E-AF58-6B7C22C65C20}" type="sibTrans" cxnId="{0CF9768C-6F3F-4966-A105-D84474063E33}">
      <dgm:prSet/>
      <dgm:spPr/>
      <dgm:t>
        <a:bodyPr/>
        <a:lstStyle/>
        <a:p>
          <a:endParaRPr lang="ru-RU"/>
        </a:p>
      </dgm:t>
    </dgm:pt>
    <dgm:pt modelId="{132C44F2-A838-4484-B0FF-E877BBC92665}">
      <dgm:prSet phldrT="[Текст]" custT="1"/>
      <dgm:spPr/>
      <dgm:t>
        <a:bodyPr/>
        <a:lstStyle/>
        <a:p>
          <a:pPr algn="just"/>
          <a:r>
            <a:rPr lang="ru-RU" sz="1600" b="1" dirty="0" smtClean="0">
              <a:latin typeface="Times New Roman" pitchFamily="18" charset="0"/>
              <a:cs typeface="Times New Roman" pitchFamily="18" charset="0"/>
            </a:rPr>
            <a:t>3) осуществляет иные предусмотренные федеральными законами, законами и иными нормативными правовыми актами Томской области функции.</a:t>
          </a:r>
          <a:endParaRPr lang="ru-RU" sz="1600" b="1" dirty="0">
            <a:latin typeface="Times New Roman" pitchFamily="18" charset="0"/>
            <a:cs typeface="Times New Roman" pitchFamily="18" charset="0"/>
          </a:endParaRPr>
        </a:p>
      </dgm:t>
    </dgm:pt>
    <dgm:pt modelId="{699D347E-6987-4A2E-9E08-C5544957A297}" type="parTrans" cxnId="{56B3648A-9B2C-44CE-B337-D40C55660F35}">
      <dgm:prSet/>
      <dgm:spPr/>
      <dgm:t>
        <a:bodyPr/>
        <a:lstStyle/>
        <a:p>
          <a:endParaRPr lang="ru-RU"/>
        </a:p>
      </dgm:t>
    </dgm:pt>
    <dgm:pt modelId="{D06EEC2E-9D64-4F45-AE15-53DB1E780E0D}" type="sibTrans" cxnId="{56B3648A-9B2C-44CE-B337-D40C55660F35}">
      <dgm:prSet/>
      <dgm:spPr/>
      <dgm:t>
        <a:bodyPr/>
        <a:lstStyle/>
        <a:p>
          <a:endParaRPr lang="ru-RU"/>
        </a:p>
      </dgm:t>
    </dgm:pt>
    <dgm:pt modelId="{9E091FA6-95C4-40D1-AE9A-5254CD4AB506}" type="pres">
      <dgm:prSet presAssocID="{F6BA04CF-C2A4-45C1-8E55-3372D2D2204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CBED324-B422-4573-BB6F-94EF82E1266B}" type="pres">
      <dgm:prSet presAssocID="{DCA6AFD8-21BF-4984-922A-2DDDCA40C503}" presName="circle1" presStyleLbl="node1" presStyleIdx="0" presStyleCnt="3"/>
      <dgm:spPr/>
      <dgm:t>
        <a:bodyPr/>
        <a:lstStyle/>
        <a:p>
          <a:endParaRPr lang="ru-RU"/>
        </a:p>
      </dgm:t>
    </dgm:pt>
    <dgm:pt modelId="{B204B51A-9C8F-4E2C-9CE9-8D58AAF46410}" type="pres">
      <dgm:prSet presAssocID="{DCA6AFD8-21BF-4984-922A-2DDDCA40C503}" presName="space" presStyleCnt="0"/>
      <dgm:spPr/>
      <dgm:t>
        <a:bodyPr/>
        <a:lstStyle/>
        <a:p>
          <a:endParaRPr lang="ru-RU"/>
        </a:p>
      </dgm:t>
    </dgm:pt>
    <dgm:pt modelId="{627C8F86-7BE3-4872-9DE7-FC0DB134C91A}" type="pres">
      <dgm:prSet presAssocID="{DCA6AFD8-21BF-4984-922A-2DDDCA40C503}" presName="rect1" presStyleLbl="alignAcc1" presStyleIdx="0" presStyleCnt="3"/>
      <dgm:spPr/>
      <dgm:t>
        <a:bodyPr/>
        <a:lstStyle/>
        <a:p>
          <a:endParaRPr lang="ru-RU"/>
        </a:p>
      </dgm:t>
    </dgm:pt>
    <dgm:pt modelId="{10AF7F0E-9588-4A73-BF34-7624A146087B}" type="pres">
      <dgm:prSet presAssocID="{6F659C7F-B23F-484C-88ED-7A1CCCB216B1}" presName="vertSpace2" presStyleLbl="node1" presStyleIdx="0" presStyleCnt="3"/>
      <dgm:spPr/>
      <dgm:t>
        <a:bodyPr/>
        <a:lstStyle/>
        <a:p>
          <a:endParaRPr lang="ru-RU"/>
        </a:p>
      </dgm:t>
    </dgm:pt>
    <dgm:pt modelId="{2533A268-4703-444A-A5DA-96B5ED0FA9FA}" type="pres">
      <dgm:prSet presAssocID="{6F659C7F-B23F-484C-88ED-7A1CCCB216B1}" presName="circle2" presStyleLbl="node1" presStyleIdx="1" presStyleCnt="3"/>
      <dgm:spPr/>
      <dgm:t>
        <a:bodyPr/>
        <a:lstStyle/>
        <a:p>
          <a:endParaRPr lang="ru-RU"/>
        </a:p>
      </dgm:t>
    </dgm:pt>
    <dgm:pt modelId="{0974E119-2C92-4885-BB9A-7FE43097818E}" type="pres">
      <dgm:prSet presAssocID="{6F659C7F-B23F-484C-88ED-7A1CCCB216B1}" presName="rect2" presStyleLbl="alignAcc1" presStyleIdx="1" presStyleCnt="3" custScaleY="77227" custLinFactNeighborX="-441" custLinFactNeighborY="-6789"/>
      <dgm:spPr/>
      <dgm:t>
        <a:bodyPr/>
        <a:lstStyle/>
        <a:p>
          <a:endParaRPr lang="ru-RU"/>
        </a:p>
      </dgm:t>
    </dgm:pt>
    <dgm:pt modelId="{0BC89BC8-7ADD-4443-8B65-DAD4C0F87118}" type="pres">
      <dgm:prSet presAssocID="{132C44F2-A838-4484-B0FF-E877BBC92665}" presName="vertSpace3" presStyleLbl="node1" presStyleIdx="1" presStyleCnt="3"/>
      <dgm:spPr/>
      <dgm:t>
        <a:bodyPr/>
        <a:lstStyle/>
        <a:p>
          <a:endParaRPr lang="ru-RU"/>
        </a:p>
      </dgm:t>
    </dgm:pt>
    <dgm:pt modelId="{A64C290D-94BB-4DBF-94D5-C0A5613ED8CA}" type="pres">
      <dgm:prSet presAssocID="{132C44F2-A838-4484-B0FF-E877BBC92665}" presName="circle3" presStyleLbl="node1" presStyleIdx="2" presStyleCnt="3"/>
      <dgm:spPr/>
      <dgm:t>
        <a:bodyPr/>
        <a:lstStyle/>
        <a:p>
          <a:endParaRPr lang="ru-RU"/>
        </a:p>
      </dgm:t>
    </dgm:pt>
    <dgm:pt modelId="{7B2DEEDB-2464-4013-8854-52F2838C86C0}" type="pres">
      <dgm:prSet presAssocID="{132C44F2-A838-4484-B0FF-E877BBC92665}" presName="rect3" presStyleLbl="alignAcc1" presStyleIdx="2" presStyleCnt="3" custScaleY="78952" custLinFactNeighborX="-441" custLinFactNeighborY="40290"/>
      <dgm:spPr/>
      <dgm:t>
        <a:bodyPr/>
        <a:lstStyle/>
        <a:p>
          <a:endParaRPr lang="ru-RU"/>
        </a:p>
      </dgm:t>
    </dgm:pt>
    <dgm:pt modelId="{5CFD18CB-BE4A-4AAD-A10F-DD2E95F26372}" type="pres">
      <dgm:prSet presAssocID="{DCA6AFD8-21BF-4984-922A-2DDDCA40C503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F5E627-F45F-4584-8364-0BAF31E4597F}" type="pres">
      <dgm:prSet presAssocID="{6F659C7F-B23F-484C-88ED-7A1CCCB216B1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90B19DE-FD9B-4FF3-BE16-2AAE424989BD}" type="pres">
      <dgm:prSet presAssocID="{132C44F2-A838-4484-B0FF-E877BBC92665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DE7B8B3-067F-4CC5-A40D-A3A23E285ACE}" type="presOf" srcId="{6F659C7F-B23F-484C-88ED-7A1CCCB216B1}" destId="{DBF5E627-F45F-4584-8364-0BAF31E4597F}" srcOrd="1" destOrd="0" presId="urn:microsoft.com/office/officeart/2005/8/layout/target3"/>
    <dgm:cxn modelId="{56B3648A-9B2C-44CE-B337-D40C55660F35}" srcId="{F6BA04CF-C2A4-45C1-8E55-3372D2D22046}" destId="{132C44F2-A838-4484-B0FF-E877BBC92665}" srcOrd="2" destOrd="0" parTransId="{699D347E-6987-4A2E-9E08-C5544957A297}" sibTransId="{D06EEC2E-9D64-4F45-AE15-53DB1E780E0D}"/>
    <dgm:cxn modelId="{0A0CD24A-78D7-46A8-96F9-F5D5997CFB04}" type="presOf" srcId="{DCA6AFD8-21BF-4984-922A-2DDDCA40C503}" destId="{5CFD18CB-BE4A-4AAD-A10F-DD2E95F26372}" srcOrd="1" destOrd="0" presId="urn:microsoft.com/office/officeart/2005/8/layout/target3"/>
    <dgm:cxn modelId="{010297E2-E9ED-4EC8-95BA-625908AA5E78}" type="presOf" srcId="{DCA6AFD8-21BF-4984-922A-2DDDCA40C503}" destId="{627C8F86-7BE3-4872-9DE7-FC0DB134C91A}" srcOrd="0" destOrd="0" presId="urn:microsoft.com/office/officeart/2005/8/layout/target3"/>
    <dgm:cxn modelId="{728FC9F2-53CA-4B50-901F-4AE38B509166}" type="presOf" srcId="{132C44F2-A838-4484-B0FF-E877BBC92665}" destId="{7B2DEEDB-2464-4013-8854-52F2838C86C0}" srcOrd="0" destOrd="0" presId="urn:microsoft.com/office/officeart/2005/8/layout/target3"/>
    <dgm:cxn modelId="{9D7CBB21-B785-45E2-8468-D448E7D87A59}" type="presOf" srcId="{132C44F2-A838-4484-B0FF-E877BBC92665}" destId="{490B19DE-FD9B-4FF3-BE16-2AAE424989BD}" srcOrd="1" destOrd="0" presId="urn:microsoft.com/office/officeart/2005/8/layout/target3"/>
    <dgm:cxn modelId="{6AB4721D-DCBC-4D98-8327-77783C14218F}" type="presOf" srcId="{6F659C7F-B23F-484C-88ED-7A1CCCB216B1}" destId="{0974E119-2C92-4885-BB9A-7FE43097818E}" srcOrd="0" destOrd="0" presId="urn:microsoft.com/office/officeart/2005/8/layout/target3"/>
    <dgm:cxn modelId="{D9CD6F55-A2F6-4728-BA28-BF40425170CD}" srcId="{F6BA04CF-C2A4-45C1-8E55-3372D2D22046}" destId="{DCA6AFD8-21BF-4984-922A-2DDDCA40C503}" srcOrd="0" destOrd="0" parTransId="{CB81D88D-4150-4E6D-BF36-3264E220E50E}" sibTransId="{66739ED3-2138-4743-BE51-9D94C6EF9E88}"/>
    <dgm:cxn modelId="{0CF9768C-6F3F-4966-A105-D84474063E33}" srcId="{F6BA04CF-C2A4-45C1-8E55-3372D2D22046}" destId="{6F659C7F-B23F-484C-88ED-7A1CCCB216B1}" srcOrd="1" destOrd="0" parTransId="{0C48E340-1887-4CE0-85FA-F05C786F9573}" sibTransId="{C749FC04-FFC9-429E-AF58-6B7C22C65C20}"/>
    <dgm:cxn modelId="{5C44E76C-61F8-4D02-B2EE-A483A1FFAC39}" type="presOf" srcId="{F6BA04CF-C2A4-45C1-8E55-3372D2D22046}" destId="{9E091FA6-95C4-40D1-AE9A-5254CD4AB506}" srcOrd="0" destOrd="0" presId="urn:microsoft.com/office/officeart/2005/8/layout/target3"/>
    <dgm:cxn modelId="{587E44F4-5C86-441C-BF4F-B58B0FCB3871}" type="presParOf" srcId="{9E091FA6-95C4-40D1-AE9A-5254CD4AB506}" destId="{3CBED324-B422-4573-BB6F-94EF82E1266B}" srcOrd="0" destOrd="0" presId="urn:microsoft.com/office/officeart/2005/8/layout/target3"/>
    <dgm:cxn modelId="{8BD19603-AC52-4695-A1A6-12BDCFC10864}" type="presParOf" srcId="{9E091FA6-95C4-40D1-AE9A-5254CD4AB506}" destId="{B204B51A-9C8F-4E2C-9CE9-8D58AAF46410}" srcOrd="1" destOrd="0" presId="urn:microsoft.com/office/officeart/2005/8/layout/target3"/>
    <dgm:cxn modelId="{85EA808C-772D-4CD9-9DB1-695340FE2DD8}" type="presParOf" srcId="{9E091FA6-95C4-40D1-AE9A-5254CD4AB506}" destId="{627C8F86-7BE3-4872-9DE7-FC0DB134C91A}" srcOrd="2" destOrd="0" presId="urn:microsoft.com/office/officeart/2005/8/layout/target3"/>
    <dgm:cxn modelId="{E141D015-7C53-44FD-AC10-31266911332A}" type="presParOf" srcId="{9E091FA6-95C4-40D1-AE9A-5254CD4AB506}" destId="{10AF7F0E-9588-4A73-BF34-7624A146087B}" srcOrd="3" destOrd="0" presId="urn:microsoft.com/office/officeart/2005/8/layout/target3"/>
    <dgm:cxn modelId="{D9642601-6F1A-4237-9C75-4E0BC24CE20E}" type="presParOf" srcId="{9E091FA6-95C4-40D1-AE9A-5254CD4AB506}" destId="{2533A268-4703-444A-A5DA-96B5ED0FA9FA}" srcOrd="4" destOrd="0" presId="urn:microsoft.com/office/officeart/2005/8/layout/target3"/>
    <dgm:cxn modelId="{8DB965A0-7104-4DB7-A2F7-41D37E296D6A}" type="presParOf" srcId="{9E091FA6-95C4-40D1-AE9A-5254CD4AB506}" destId="{0974E119-2C92-4885-BB9A-7FE43097818E}" srcOrd="5" destOrd="0" presId="urn:microsoft.com/office/officeart/2005/8/layout/target3"/>
    <dgm:cxn modelId="{05CF7563-A36C-4075-8C33-6AC10535D008}" type="presParOf" srcId="{9E091FA6-95C4-40D1-AE9A-5254CD4AB506}" destId="{0BC89BC8-7ADD-4443-8B65-DAD4C0F87118}" srcOrd="6" destOrd="0" presId="urn:microsoft.com/office/officeart/2005/8/layout/target3"/>
    <dgm:cxn modelId="{1FB5278F-134F-4B87-8113-382B1DFB4382}" type="presParOf" srcId="{9E091FA6-95C4-40D1-AE9A-5254CD4AB506}" destId="{A64C290D-94BB-4DBF-94D5-C0A5613ED8CA}" srcOrd="7" destOrd="0" presId="urn:microsoft.com/office/officeart/2005/8/layout/target3"/>
    <dgm:cxn modelId="{65EF371E-A992-4DCF-9EA2-680AB423462B}" type="presParOf" srcId="{9E091FA6-95C4-40D1-AE9A-5254CD4AB506}" destId="{7B2DEEDB-2464-4013-8854-52F2838C86C0}" srcOrd="8" destOrd="0" presId="urn:microsoft.com/office/officeart/2005/8/layout/target3"/>
    <dgm:cxn modelId="{4A3AB83F-C962-4D97-B426-59A81498F0A8}" type="presParOf" srcId="{9E091FA6-95C4-40D1-AE9A-5254CD4AB506}" destId="{5CFD18CB-BE4A-4AAD-A10F-DD2E95F26372}" srcOrd="9" destOrd="0" presId="urn:microsoft.com/office/officeart/2005/8/layout/target3"/>
    <dgm:cxn modelId="{FD91BF25-8343-4EEF-B45E-8DDD4617E564}" type="presParOf" srcId="{9E091FA6-95C4-40D1-AE9A-5254CD4AB506}" destId="{DBF5E627-F45F-4584-8364-0BAF31E4597F}" srcOrd="10" destOrd="0" presId="urn:microsoft.com/office/officeart/2005/8/layout/target3"/>
    <dgm:cxn modelId="{241DCA8B-2C7C-4D9A-8C39-FA7E16EABB57}" type="presParOf" srcId="{9E091FA6-95C4-40D1-AE9A-5254CD4AB506}" destId="{490B19DE-FD9B-4FF3-BE16-2AAE424989BD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3ABA4FA-7DA5-4192-A2CB-3713D84C0B56}" type="doc">
      <dgm:prSet loTypeId="urn:microsoft.com/office/officeart/2005/8/layout/hList6" loCatId="list" qsTypeId="urn:microsoft.com/office/officeart/2005/8/quickstyle/3d6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6ED98602-5F44-4FAB-B91D-1D848F758F6E}">
      <dgm:prSet custT="1"/>
      <dgm:spPr/>
      <dgm:t>
        <a:bodyPr/>
        <a:lstStyle/>
        <a:p>
          <a:pPr algn="ctr" rtl="0"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8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2B37A69-2BF8-4DBC-8B9C-4F6B2A9E1D3D}" type="parTrans" cxnId="{D514434B-1C6D-4281-9CBE-E64CE15846C3}">
      <dgm:prSet/>
      <dgm:spPr/>
      <dgm:t>
        <a:bodyPr/>
        <a:lstStyle/>
        <a:p>
          <a:pPr algn="ctr"/>
          <a:endParaRPr lang="ru-RU"/>
        </a:p>
      </dgm:t>
    </dgm:pt>
    <dgm:pt modelId="{8CF6126E-403D-445D-B708-8C55DE73C849}" type="sibTrans" cxnId="{D514434B-1C6D-4281-9CBE-E64CE15846C3}">
      <dgm:prSet/>
      <dgm:spPr/>
      <dgm:t>
        <a:bodyPr/>
        <a:lstStyle/>
        <a:p>
          <a:pPr algn="ctr"/>
          <a:endParaRPr lang="ru-RU"/>
        </a:p>
      </dgm:t>
    </dgm:pt>
    <dgm:pt modelId="{AF6DC3E0-054B-4F9F-A9BE-0B3462572F34}">
      <dgm:prSet custT="1"/>
      <dgm:spPr/>
      <dgm:t>
        <a:bodyPr/>
        <a:lstStyle/>
        <a:p>
          <a:pPr algn="ctr" rtl="0"/>
          <a:r>
            <a:rPr lang="ru-RU" sz="19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порядка, условий предоставления социальных услуг в ходе документарной проверки личных дел получателей социальных услуг </a:t>
          </a:r>
          <a:endParaRPr lang="ru-RU" sz="19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B36523-2B9D-4F60-845C-56CD270914BF}" type="parTrans" cxnId="{34745C74-5E1F-44FE-916E-CE2FE6CE63D6}">
      <dgm:prSet/>
      <dgm:spPr/>
      <dgm:t>
        <a:bodyPr/>
        <a:lstStyle/>
        <a:p>
          <a:pPr algn="ctr"/>
          <a:endParaRPr lang="ru-RU"/>
        </a:p>
      </dgm:t>
    </dgm:pt>
    <dgm:pt modelId="{7EB060EA-8BDE-4927-B95F-F5F252DFEA96}" type="sibTrans" cxnId="{34745C74-5E1F-44FE-916E-CE2FE6CE63D6}">
      <dgm:prSet/>
      <dgm:spPr/>
      <dgm:t>
        <a:bodyPr/>
        <a:lstStyle/>
        <a:p>
          <a:pPr algn="ctr"/>
          <a:endParaRPr lang="ru-RU"/>
        </a:p>
      </dgm:t>
    </dgm:pt>
    <dgm:pt modelId="{C153046F-C5D5-4AE8-99FC-42D5B27E62DC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информации, размещенной на официальном сайте поставщика социальных услуг  в информационно-коммуникационной сети «Интернет»</a:t>
          </a:r>
        </a:p>
      </dgm:t>
    </dgm:pt>
    <dgm:pt modelId="{F5344AC3-26C3-476A-A7E7-11427244431D}" type="parTrans" cxnId="{8037D9D2-4137-4844-9B90-92FE92FA791A}">
      <dgm:prSet/>
      <dgm:spPr/>
      <dgm:t>
        <a:bodyPr/>
        <a:lstStyle/>
        <a:p>
          <a:endParaRPr lang="ru-RU"/>
        </a:p>
      </dgm:t>
    </dgm:pt>
    <dgm:pt modelId="{7B4E9CE5-6C20-49BD-9865-84B5633B2C8B}" type="sibTrans" cxnId="{8037D9D2-4137-4844-9B90-92FE92FA791A}">
      <dgm:prSet/>
      <dgm:spPr/>
      <dgm:t>
        <a:bodyPr/>
        <a:lstStyle/>
        <a:p>
          <a:endParaRPr lang="ru-RU"/>
        </a:p>
      </dgm:t>
    </dgm:pt>
    <dgm:pt modelId="{AF88F0B3-63B9-4C17-BD7D-93F7BBD687B3}">
      <dgm:prSet custT="1"/>
      <dgm:spPr/>
      <dgm:t>
        <a:bodyPr anchor="t"/>
        <a:lstStyle/>
        <a:p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организационно-распорядительных документов поставщика социальных услуг (устава, положений о структурных подразделениях)</a:t>
          </a:r>
        </a:p>
        <a:p>
          <a:endParaRPr lang="ru-RU" sz="1400" b="1" dirty="0" smtClean="0">
            <a:latin typeface="Times New Roman" pitchFamily="18" charset="0"/>
            <a:cs typeface="Times New Roman" pitchFamily="18" charset="0"/>
          </a:endParaRPr>
        </a:p>
      </dgm:t>
    </dgm:pt>
    <dgm:pt modelId="{CFA699C5-CDF9-44EA-80C5-2B424E30FA97}" type="parTrans" cxnId="{BF1F1736-92A9-43B6-8E1E-4F43D42ACA91}">
      <dgm:prSet/>
      <dgm:spPr/>
      <dgm:t>
        <a:bodyPr/>
        <a:lstStyle/>
        <a:p>
          <a:endParaRPr lang="ru-RU"/>
        </a:p>
      </dgm:t>
    </dgm:pt>
    <dgm:pt modelId="{8119F555-23F8-4E88-8704-8D711F4FB39C}" type="sibTrans" cxnId="{BF1F1736-92A9-43B6-8E1E-4F43D42ACA91}">
      <dgm:prSet/>
      <dgm:spPr/>
      <dgm:t>
        <a:bodyPr/>
        <a:lstStyle/>
        <a:p>
          <a:endParaRPr lang="ru-RU"/>
        </a:p>
      </dgm:t>
    </dgm:pt>
    <dgm:pt modelId="{F7A4253C-2015-4B83-8BF2-FA5176BC8BC1}" type="pres">
      <dgm:prSet presAssocID="{23ABA4FA-7DA5-4192-A2CB-3713D84C0B5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02158B-D3A7-4ACC-BE96-60102947AEAC}" type="pres">
      <dgm:prSet presAssocID="{6ED98602-5F44-4FAB-B91D-1D848F758F6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9441-9B08-4C9B-B21F-72823659CDEB}" type="pres">
      <dgm:prSet presAssocID="{8CF6126E-403D-445D-B708-8C55DE73C849}" presName="sibTrans" presStyleCnt="0"/>
      <dgm:spPr/>
      <dgm:t>
        <a:bodyPr/>
        <a:lstStyle/>
        <a:p>
          <a:endParaRPr lang="ru-RU"/>
        </a:p>
      </dgm:t>
    </dgm:pt>
    <dgm:pt modelId="{A48431BB-03E1-4051-A8F0-C0D87F9C85BB}" type="pres">
      <dgm:prSet presAssocID="{C153046F-C5D5-4AE8-99FC-42D5B27E62D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BCFAEB-DE31-4595-98C4-0ABE6CB3A667}" type="pres">
      <dgm:prSet presAssocID="{7B4E9CE5-6C20-49BD-9865-84B5633B2C8B}" presName="sibTrans" presStyleCnt="0"/>
      <dgm:spPr/>
      <dgm:t>
        <a:bodyPr/>
        <a:lstStyle/>
        <a:p>
          <a:endParaRPr lang="ru-RU"/>
        </a:p>
      </dgm:t>
    </dgm:pt>
    <dgm:pt modelId="{60EB64FC-DCB0-4D63-82DC-B7FC9E3169F3}" type="pres">
      <dgm:prSet presAssocID="{AF6DC3E0-054B-4F9F-A9BE-0B3462572F34}" presName="node" presStyleLbl="node1" presStyleIdx="2" presStyleCnt="4" custLinFactNeighborX="-4942" custLinFactNeighborY="-11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F83C9-B375-48F4-BABE-875216F69DA5}" type="pres">
      <dgm:prSet presAssocID="{7EB060EA-8BDE-4927-B95F-F5F252DFEA96}" presName="sibTrans" presStyleCnt="0"/>
      <dgm:spPr/>
      <dgm:t>
        <a:bodyPr/>
        <a:lstStyle/>
        <a:p>
          <a:endParaRPr lang="ru-RU"/>
        </a:p>
      </dgm:t>
    </dgm:pt>
    <dgm:pt modelId="{89781994-22B4-4BB6-B2F1-2DADF83440BA}" type="pres">
      <dgm:prSet presAssocID="{AF88F0B3-63B9-4C17-BD7D-93F7BBD687B3}" presName="node" presStyleLbl="node1" presStyleIdx="3" presStyleCnt="4" custLinFactNeighborX="69456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37D9D2-4137-4844-9B90-92FE92FA791A}" srcId="{23ABA4FA-7DA5-4192-A2CB-3713D84C0B56}" destId="{C153046F-C5D5-4AE8-99FC-42D5B27E62DC}" srcOrd="1" destOrd="0" parTransId="{F5344AC3-26C3-476A-A7E7-11427244431D}" sibTransId="{7B4E9CE5-6C20-49BD-9865-84B5633B2C8B}"/>
    <dgm:cxn modelId="{83D3D4FD-73D0-44D1-853A-24837A963A9A}" type="presOf" srcId="{AF88F0B3-63B9-4C17-BD7D-93F7BBD687B3}" destId="{89781994-22B4-4BB6-B2F1-2DADF83440BA}" srcOrd="0" destOrd="0" presId="urn:microsoft.com/office/officeart/2005/8/layout/hList6"/>
    <dgm:cxn modelId="{B96C2393-7307-4582-9436-C958989BC998}" type="presOf" srcId="{C153046F-C5D5-4AE8-99FC-42D5B27E62DC}" destId="{A48431BB-03E1-4051-A8F0-C0D87F9C85BB}" srcOrd="0" destOrd="0" presId="urn:microsoft.com/office/officeart/2005/8/layout/hList6"/>
    <dgm:cxn modelId="{D03C189E-59F1-4EBD-9B1D-F08B4FBFDE9D}" type="presOf" srcId="{6ED98602-5F44-4FAB-B91D-1D848F758F6E}" destId="{A302158B-D3A7-4ACC-BE96-60102947AEAC}" srcOrd="0" destOrd="0" presId="urn:microsoft.com/office/officeart/2005/8/layout/hList6"/>
    <dgm:cxn modelId="{765D529A-A839-4C82-8C68-111B01661479}" type="presOf" srcId="{23ABA4FA-7DA5-4192-A2CB-3713D84C0B56}" destId="{F7A4253C-2015-4B83-8BF2-FA5176BC8BC1}" srcOrd="0" destOrd="0" presId="urn:microsoft.com/office/officeart/2005/8/layout/hList6"/>
    <dgm:cxn modelId="{34745C74-5E1F-44FE-916E-CE2FE6CE63D6}" srcId="{23ABA4FA-7DA5-4192-A2CB-3713D84C0B56}" destId="{AF6DC3E0-054B-4F9F-A9BE-0B3462572F34}" srcOrd="2" destOrd="0" parTransId="{23B36523-2B9D-4F60-845C-56CD270914BF}" sibTransId="{7EB060EA-8BDE-4927-B95F-F5F252DFEA96}"/>
    <dgm:cxn modelId="{BF1F1736-92A9-43B6-8E1E-4F43D42ACA91}" srcId="{23ABA4FA-7DA5-4192-A2CB-3713D84C0B56}" destId="{AF88F0B3-63B9-4C17-BD7D-93F7BBD687B3}" srcOrd="3" destOrd="0" parTransId="{CFA699C5-CDF9-44EA-80C5-2B424E30FA97}" sibTransId="{8119F555-23F8-4E88-8704-8D711F4FB39C}"/>
    <dgm:cxn modelId="{D514434B-1C6D-4281-9CBE-E64CE15846C3}" srcId="{23ABA4FA-7DA5-4192-A2CB-3713D84C0B56}" destId="{6ED98602-5F44-4FAB-B91D-1D848F758F6E}" srcOrd="0" destOrd="0" parTransId="{D2B37A69-2BF8-4DBC-8B9C-4F6B2A9E1D3D}" sibTransId="{8CF6126E-403D-445D-B708-8C55DE73C849}"/>
    <dgm:cxn modelId="{40D951EB-F97D-475F-AE32-8F953D206252}" type="presOf" srcId="{AF6DC3E0-054B-4F9F-A9BE-0B3462572F34}" destId="{60EB64FC-DCB0-4D63-82DC-B7FC9E3169F3}" srcOrd="0" destOrd="0" presId="urn:microsoft.com/office/officeart/2005/8/layout/hList6"/>
    <dgm:cxn modelId="{AB9CE447-A66F-4AD7-A804-260C603ED9CC}" type="presParOf" srcId="{F7A4253C-2015-4B83-8BF2-FA5176BC8BC1}" destId="{A302158B-D3A7-4ACC-BE96-60102947AEAC}" srcOrd="0" destOrd="0" presId="urn:microsoft.com/office/officeart/2005/8/layout/hList6"/>
    <dgm:cxn modelId="{CFB74CFF-3A22-4D30-A030-BD6F3262669B}" type="presParOf" srcId="{F7A4253C-2015-4B83-8BF2-FA5176BC8BC1}" destId="{5AE49441-9B08-4C9B-B21F-72823659CDEB}" srcOrd="1" destOrd="0" presId="urn:microsoft.com/office/officeart/2005/8/layout/hList6"/>
    <dgm:cxn modelId="{7C0F1AE1-1A24-4B6C-9C70-449B3F100477}" type="presParOf" srcId="{F7A4253C-2015-4B83-8BF2-FA5176BC8BC1}" destId="{A48431BB-03E1-4051-A8F0-C0D87F9C85BB}" srcOrd="2" destOrd="0" presId="urn:microsoft.com/office/officeart/2005/8/layout/hList6"/>
    <dgm:cxn modelId="{85F35369-AFCB-4252-9505-038A71042CE9}" type="presParOf" srcId="{F7A4253C-2015-4B83-8BF2-FA5176BC8BC1}" destId="{05BCFAEB-DE31-4595-98C4-0ABE6CB3A667}" srcOrd="3" destOrd="0" presId="urn:microsoft.com/office/officeart/2005/8/layout/hList6"/>
    <dgm:cxn modelId="{AC4763EA-DDB9-425E-BF45-F61BFC52B933}" type="presParOf" srcId="{F7A4253C-2015-4B83-8BF2-FA5176BC8BC1}" destId="{60EB64FC-DCB0-4D63-82DC-B7FC9E3169F3}" srcOrd="4" destOrd="0" presId="urn:microsoft.com/office/officeart/2005/8/layout/hList6"/>
    <dgm:cxn modelId="{4763A6A6-F2A8-4D7E-8E8D-F5FF79F7D677}" type="presParOf" srcId="{F7A4253C-2015-4B83-8BF2-FA5176BC8BC1}" destId="{B43F83C9-B375-48F4-BABE-875216F69DA5}" srcOrd="5" destOrd="0" presId="urn:microsoft.com/office/officeart/2005/8/layout/hList6"/>
    <dgm:cxn modelId="{4E4AFEDD-91FB-48E0-9C97-236F4C71DCBE}" type="presParOf" srcId="{F7A4253C-2015-4B83-8BF2-FA5176BC8BC1}" destId="{89781994-22B4-4BB6-B2F1-2DADF83440B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3ABA4FA-7DA5-4192-A2CB-3713D84C0B56}" type="doc">
      <dgm:prSet loTypeId="urn:microsoft.com/office/officeart/2005/8/layout/hList6" loCatId="list" qsTypeId="urn:microsoft.com/office/officeart/2005/8/quickstyle/3d6" qsCatId="3D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6ED98602-5F44-4FAB-B91D-1D848F758F6E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pPr algn="ctr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8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D2B37A69-2BF8-4DBC-8B9C-4F6B2A9E1D3D}" type="parTrans" cxnId="{D514434B-1C6D-4281-9CBE-E64CE15846C3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8CF6126E-403D-445D-B708-8C55DE73C849}" type="sibTrans" cxnId="{D514434B-1C6D-4281-9CBE-E64CE15846C3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AF6DC3E0-054B-4F9F-A9BE-0B3462572F34}">
      <dgm:prSet custT="1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pPr algn="ctr" rtl="0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  <a:endParaRPr lang="ru-RU" sz="1600" b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23B36523-2B9D-4F60-845C-56CD270914BF}" type="parTrans" cxnId="{34745C74-5E1F-44FE-916E-CE2FE6CE63D6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7EB060EA-8BDE-4927-B95F-F5F252DFEA96}" type="sibTrans" cxnId="{34745C74-5E1F-44FE-916E-CE2FE6CE63D6}">
      <dgm:prSet/>
      <dgm:spPr/>
      <dgm:t>
        <a:bodyPr/>
        <a:lstStyle/>
        <a:p>
          <a:pPr algn="ctr"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C153046F-C5D5-4AE8-99FC-42D5B27E62DC}">
      <dgm:prSet custT="1"/>
      <dgm:spPr>
        <a:solidFill>
          <a:srgbClr val="92D050"/>
        </a:solidFill>
      </dgm:spPr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</a:p>
      </dgm:t>
    </dgm:pt>
    <dgm:pt modelId="{F5344AC3-26C3-476A-A7E7-11427244431D}" type="parTrans" cxnId="{8037D9D2-4137-4844-9B90-92FE92FA791A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7B4E9CE5-6C20-49BD-9865-84B5633B2C8B}" type="sibTrans" cxnId="{8037D9D2-4137-4844-9B90-92FE92FA791A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AF88F0B3-63B9-4C17-BD7D-93F7BBD687B3}">
      <dgm:prSet custT="1"/>
      <dgm:spPr>
        <a:solidFill>
          <a:schemeClr val="accent2">
            <a:lumMod val="40000"/>
            <a:lumOff val="60000"/>
          </a:schemeClr>
        </a:solidFill>
      </dgm:spPr>
      <dgm:t>
        <a:bodyPr anchor="t"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r>
            <a:rPr lang="ru-RU" sz="16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 sz="1400" b="1" dirty="0" smtClean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gm:t>
    </dgm:pt>
    <dgm:pt modelId="{CFA699C5-CDF9-44EA-80C5-2B424E30FA97}" type="parTrans" cxnId="{BF1F1736-92A9-43B6-8E1E-4F43D42ACA91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8119F555-23F8-4E88-8704-8D711F4FB39C}" type="sibTrans" cxnId="{BF1F1736-92A9-43B6-8E1E-4F43D42ACA91}">
      <dgm:prSet/>
      <dgm:spPr/>
      <dgm:t>
        <a:bodyPr/>
        <a:lstStyle/>
        <a:p>
          <a:pPr>
            <a:lnSpc>
              <a:spcPct val="100000"/>
            </a:lnSpc>
            <a:spcBef>
              <a:spcPts val="0"/>
            </a:spcBef>
            <a:spcAft>
              <a:spcPts val="0"/>
            </a:spcAft>
          </a:pPr>
          <a:endParaRPr lang="ru-RU"/>
        </a:p>
      </dgm:t>
    </dgm:pt>
    <dgm:pt modelId="{F7A4253C-2015-4B83-8BF2-FA5176BC8BC1}" type="pres">
      <dgm:prSet presAssocID="{23ABA4FA-7DA5-4192-A2CB-3713D84C0B5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302158B-D3A7-4ACC-BE96-60102947AEAC}" type="pres">
      <dgm:prSet presAssocID="{6ED98602-5F44-4FAB-B91D-1D848F758F6E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9441-9B08-4C9B-B21F-72823659CDEB}" type="pres">
      <dgm:prSet presAssocID="{8CF6126E-403D-445D-B708-8C55DE73C849}" presName="sibTrans" presStyleCnt="0"/>
      <dgm:spPr/>
      <dgm:t>
        <a:bodyPr/>
        <a:lstStyle/>
        <a:p>
          <a:endParaRPr lang="ru-RU"/>
        </a:p>
      </dgm:t>
    </dgm:pt>
    <dgm:pt modelId="{A48431BB-03E1-4051-A8F0-C0D87F9C85BB}" type="pres">
      <dgm:prSet presAssocID="{C153046F-C5D5-4AE8-99FC-42D5B27E62DC}" presName="node" presStyleLbl="node1" presStyleIdx="1" presStyleCnt="4" custLinFactNeighborY="3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BCFAEB-DE31-4595-98C4-0ABE6CB3A667}" type="pres">
      <dgm:prSet presAssocID="{7B4E9CE5-6C20-49BD-9865-84B5633B2C8B}" presName="sibTrans" presStyleCnt="0"/>
      <dgm:spPr/>
      <dgm:t>
        <a:bodyPr/>
        <a:lstStyle/>
        <a:p>
          <a:endParaRPr lang="ru-RU"/>
        </a:p>
      </dgm:t>
    </dgm:pt>
    <dgm:pt modelId="{60EB64FC-DCB0-4D63-82DC-B7FC9E3169F3}" type="pres">
      <dgm:prSet presAssocID="{AF6DC3E0-054B-4F9F-A9BE-0B3462572F34}" presName="node" presStyleLbl="node1" presStyleIdx="2" presStyleCnt="4" custLinFactNeighborX="-4942" custLinFactNeighborY="-117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43F83C9-B375-48F4-BABE-875216F69DA5}" type="pres">
      <dgm:prSet presAssocID="{7EB060EA-8BDE-4927-B95F-F5F252DFEA96}" presName="sibTrans" presStyleCnt="0"/>
      <dgm:spPr/>
      <dgm:t>
        <a:bodyPr/>
        <a:lstStyle/>
        <a:p>
          <a:endParaRPr lang="ru-RU"/>
        </a:p>
      </dgm:t>
    </dgm:pt>
    <dgm:pt modelId="{89781994-22B4-4BB6-B2F1-2DADF83440BA}" type="pres">
      <dgm:prSet presAssocID="{AF88F0B3-63B9-4C17-BD7D-93F7BBD687B3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4745C74-5E1F-44FE-916E-CE2FE6CE63D6}" srcId="{23ABA4FA-7DA5-4192-A2CB-3713D84C0B56}" destId="{AF6DC3E0-054B-4F9F-A9BE-0B3462572F34}" srcOrd="2" destOrd="0" parTransId="{23B36523-2B9D-4F60-845C-56CD270914BF}" sibTransId="{7EB060EA-8BDE-4927-B95F-F5F252DFEA96}"/>
    <dgm:cxn modelId="{D514434B-1C6D-4281-9CBE-E64CE15846C3}" srcId="{23ABA4FA-7DA5-4192-A2CB-3713D84C0B56}" destId="{6ED98602-5F44-4FAB-B91D-1D848F758F6E}" srcOrd="0" destOrd="0" parTransId="{D2B37A69-2BF8-4DBC-8B9C-4F6B2A9E1D3D}" sibTransId="{8CF6126E-403D-445D-B708-8C55DE73C849}"/>
    <dgm:cxn modelId="{F3E1978B-0F01-4DEA-9E6B-FE623D931866}" type="presOf" srcId="{AF88F0B3-63B9-4C17-BD7D-93F7BBD687B3}" destId="{89781994-22B4-4BB6-B2F1-2DADF83440BA}" srcOrd="0" destOrd="0" presId="urn:microsoft.com/office/officeart/2005/8/layout/hList6"/>
    <dgm:cxn modelId="{BF1F1736-92A9-43B6-8E1E-4F43D42ACA91}" srcId="{23ABA4FA-7DA5-4192-A2CB-3713D84C0B56}" destId="{AF88F0B3-63B9-4C17-BD7D-93F7BBD687B3}" srcOrd="3" destOrd="0" parTransId="{CFA699C5-CDF9-44EA-80C5-2B424E30FA97}" sibTransId="{8119F555-23F8-4E88-8704-8D711F4FB39C}"/>
    <dgm:cxn modelId="{8037D9D2-4137-4844-9B90-92FE92FA791A}" srcId="{23ABA4FA-7DA5-4192-A2CB-3713D84C0B56}" destId="{C153046F-C5D5-4AE8-99FC-42D5B27E62DC}" srcOrd="1" destOrd="0" parTransId="{F5344AC3-26C3-476A-A7E7-11427244431D}" sibTransId="{7B4E9CE5-6C20-49BD-9865-84B5633B2C8B}"/>
    <dgm:cxn modelId="{CAB797A5-A750-4534-B02A-391E7EE9BB26}" type="presOf" srcId="{23ABA4FA-7DA5-4192-A2CB-3713D84C0B56}" destId="{F7A4253C-2015-4B83-8BF2-FA5176BC8BC1}" srcOrd="0" destOrd="0" presId="urn:microsoft.com/office/officeart/2005/8/layout/hList6"/>
    <dgm:cxn modelId="{4A0FE1BF-F341-4F8A-B838-E6508B9078F7}" type="presOf" srcId="{AF6DC3E0-054B-4F9F-A9BE-0B3462572F34}" destId="{60EB64FC-DCB0-4D63-82DC-B7FC9E3169F3}" srcOrd="0" destOrd="0" presId="urn:microsoft.com/office/officeart/2005/8/layout/hList6"/>
    <dgm:cxn modelId="{EAF166B8-3C85-412F-B383-D27E90F4316B}" type="presOf" srcId="{6ED98602-5F44-4FAB-B91D-1D848F758F6E}" destId="{A302158B-D3A7-4ACC-BE96-60102947AEAC}" srcOrd="0" destOrd="0" presId="urn:microsoft.com/office/officeart/2005/8/layout/hList6"/>
    <dgm:cxn modelId="{5E0E3749-82E7-477C-A9E0-9034C25B9344}" type="presOf" srcId="{C153046F-C5D5-4AE8-99FC-42D5B27E62DC}" destId="{A48431BB-03E1-4051-A8F0-C0D87F9C85BB}" srcOrd="0" destOrd="0" presId="urn:microsoft.com/office/officeart/2005/8/layout/hList6"/>
    <dgm:cxn modelId="{BE10E2CB-8E2F-4F2B-A202-F4EF79DD986E}" type="presParOf" srcId="{F7A4253C-2015-4B83-8BF2-FA5176BC8BC1}" destId="{A302158B-D3A7-4ACC-BE96-60102947AEAC}" srcOrd="0" destOrd="0" presId="urn:microsoft.com/office/officeart/2005/8/layout/hList6"/>
    <dgm:cxn modelId="{98DC5FD3-B72A-48EE-86AB-755BA00CF0D1}" type="presParOf" srcId="{F7A4253C-2015-4B83-8BF2-FA5176BC8BC1}" destId="{5AE49441-9B08-4C9B-B21F-72823659CDEB}" srcOrd="1" destOrd="0" presId="urn:microsoft.com/office/officeart/2005/8/layout/hList6"/>
    <dgm:cxn modelId="{E47416DA-2249-473C-897A-BF1E3F60B4D1}" type="presParOf" srcId="{F7A4253C-2015-4B83-8BF2-FA5176BC8BC1}" destId="{A48431BB-03E1-4051-A8F0-C0D87F9C85BB}" srcOrd="2" destOrd="0" presId="urn:microsoft.com/office/officeart/2005/8/layout/hList6"/>
    <dgm:cxn modelId="{9FFA9589-09D5-42B4-AF62-BD445444C5BF}" type="presParOf" srcId="{F7A4253C-2015-4B83-8BF2-FA5176BC8BC1}" destId="{05BCFAEB-DE31-4595-98C4-0ABE6CB3A667}" srcOrd="3" destOrd="0" presId="urn:microsoft.com/office/officeart/2005/8/layout/hList6"/>
    <dgm:cxn modelId="{5480D6E6-1F2E-4EDC-AFD9-570F87518215}" type="presParOf" srcId="{F7A4253C-2015-4B83-8BF2-FA5176BC8BC1}" destId="{60EB64FC-DCB0-4D63-82DC-B7FC9E3169F3}" srcOrd="4" destOrd="0" presId="urn:microsoft.com/office/officeart/2005/8/layout/hList6"/>
    <dgm:cxn modelId="{C7C8F6FF-A663-4B5E-9705-BC45F34F4271}" type="presParOf" srcId="{F7A4253C-2015-4B83-8BF2-FA5176BC8BC1}" destId="{B43F83C9-B375-48F4-BABE-875216F69DA5}" srcOrd="5" destOrd="0" presId="urn:microsoft.com/office/officeart/2005/8/layout/hList6"/>
    <dgm:cxn modelId="{E0C3F4F8-F511-4E16-9413-7958D37FDB42}" type="presParOf" srcId="{F7A4253C-2015-4B83-8BF2-FA5176BC8BC1}" destId="{89781994-22B4-4BB6-B2F1-2DADF83440BA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119B382-B90C-4CC6-A590-D7B3858D2349}">
      <dsp:nvSpPr>
        <dsp:cNvPr id="0" name=""/>
        <dsp:cNvSpPr/>
      </dsp:nvSpPr>
      <dsp:spPr>
        <a:xfrm>
          <a:off x="96" y="495946"/>
          <a:ext cx="6347731" cy="1622033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Департамент по вопросам семьи и детей Томской области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0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осуществляет функции регионального государственного контроля (надзора) в сфере социального обслуживания  в отношении несовершеннолетних граждан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2000" b="0" kern="1200" dirty="0" smtClean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itchFamily="18" charset="0"/>
              <a:cs typeface="Times New Roman" pitchFamily="18" charset="0"/>
            </a:rPr>
            <a:t>в Томской области</a:t>
          </a:r>
          <a:endParaRPr lang="ru-RU" sz="2000" b="0" kern="1200" dirty="0"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latin typeface="Times New Roman" pitchFamily="18" charset="0"/>
            <a:cs typeface="Times New Roman" pitchFamily="18" charset="0"/>
          </a:endParaRPr>
        </a:p>
      </dsp:txBody>
      <dsp:txXfrm>
        <a:off x="47604" y="543454"/>
        <a:ext cx="6252715" cy="1527017"/>
      </dsp:txXfrm>
    </dsp:sp>
    <dsp:sp modelId="{7C9FE266-5E17-4CAB-B1B3-5FC0DAEE7A27}">
      <dsp:nvSpPr>
        <dsp:cNvPr id="0" name=""/>
        <dsp:cNvSpPr/>
      </dsp:nvSpPr>
      <dsp:spPr>
        <a:xfrm>
          <a:off x="634869" y="2117980"/>
          <a:ext cx="634773" cy="4341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34199"/>
              </a:lnTo>
              <a:lnTo>
                <a:pt x="634773" y="434199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B49DE8C-BE60-465B-8534-A2129DDF0BA4}">
      <dsp:nvSpPr>
        <dsp:cNvPr id="0" name=""/>
        <dsp:cNvSpPr/>
      </dsp:nvSpPr>
      <dsp:spPr>
        <a:xfrm>
          <a:off x="1269642" y="2231891"/>
          <a:ext cx="5476840" cy="64057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Закон Томской области «Об организации социального обслуживания граждан в Томской области» от 8 октября 2014 года № 127-ОЗ </a:t>
          </a:r>
          <a:endParaRPr lang="ru-RU" sz="1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88404" y="2250653"/>
        <a:ext cx="5439316" cy="603052"/>
      </dsp:txXfrm>
    </dsp:sp>
    <dsp:sp modelId="{725B74D0-0E75-45A2-A7D1-3DE4233F6FB5}">
      <dsp:nvSpPr>
        <dsp:cNvPr id="0" name=""/>
        <dsp:cNvSpPr/>
      </dsp:nvSpPr>
      <dsp:spPr>
        <a:xfrm>
          <a:off x="634869" y="2117980"/>
          <a:ext cx="634773" cy="138816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8162"/>
              </a:lnTo>
              <a:lnTo>
                <a:pt x="634773" y="1388162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1A68C8-50DB-4FEE-A9DF-5B4412B1279D}">
      <dsp:nvSpPr>
        <dsp:cNvPr id="0" name=""/>
        <dsp:cNvSpPr/>
      </dsp:nvSpPr>
      <dsp:spPr>
        <a:xfrm>
          <a:off x="1269642" y="2986378"/>
          <a:ext cx="5504747" cy="103952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153123"/>
              <a:satOff val="-2196"/>
              <a:lumOff val="12807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410а «Об утверждении Порядка организации осуществления регионального государственного контроля (надзора) в сфере социального обслуживания»</a:t>
          </a:r>
          <a:endParaRPr lang="ru-RU" sz="15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00089" y="3016825"/>
        <a:ext cx="5443853" cy="978634"/>
      </dsp:txXfrm>
    </dsp:sp>
    <dsp:sp modelId="{8DA6DB2A-082F-436A-9F21-1E9ECF493C5F}">
      <dsp:nvSpPr>
        <dsp:cNvPr id="0" name=""/>
        <dsp:cNvSpPr/>
      </dsp:nvSpPr>
      <dsp:spPr>
        <a:xfrm>
          <a:off x="634869" y="2117980"/>
          <a:ext cx="628991" cy="25058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05868"/>
              </a:lnTo>
              <a:lnTo>
                <a:pt x="628991" y="2505868"/>
              </a:lnTo>
            </a:path>
          </a:pathLst>
        </a:custGeom>
        <a:noFill/>
        <a:ln w="25400" cap="flat" cmpd="sng" algn="ctr">
          <a:solidFill>
            <a:schemeClr val="accent1">
              <a:tint val="99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6D231E-E91E-41A5-A7B7-7238CA139506}">
      <dsp:nvSpPr>
        <dsp:cNvPr id="0" name=""/>
        <dsp:cNvSpPr/>
      </dsp:nvSpPr>
      <dsp:spPr>
        <a:xfrm>
          <a:off x="1263861" y="4084211"/>
          <a:ext cx="5516871" cy="1079274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shade val="80000"/>
              <a:hueOff val="306246"/>
              <a:satOff val="-4392"/>
              <a:lumOff val="25615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152400" extrusionH="63500" prstMaterial="dkEdge">
          <a:bevelT w="12445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b="1" kern="1200" dirty="0" smtClean="0">
              <a:latin typeface="Times New Roman" pitchFamily="18" charset="0"/>
              <a:cs typeface="Times New Roman" pitchFamily="18" charset="0"/>
            </a:rPr>
            <a:t>Постановление Администрации Томской области от 30.10.2014 № 407а «Об определении уполномоченного исполнительного органа государственной власти Томской области в сфере социального обслуживания» </a:t>
          </a:r>
          <a:endParaRPr lang="ru-RU" sz="1500" b="1" u="none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1295472" y="4115822"/>
        <a:ext cx="5453649" cy="101605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BED324-B422-4573-BB6F-94EF82E1266B}">
      <dsp:nvSpPr>
        <dsp:cNvPr id="0" name=""/>
        <dsp:cNvSpPr/>
      </dsp:nvSpPr>
      <dsp:spPr>
        <a:xfrm>
          <a:off x="0" y="0"/>
          <a:ext cx="3929090" cy="392909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27C8F86-7BE3-4872-9DE7-FC0DB134C91A}">
      <dsp:nvSpPr>
        <dsp:cNvPr id="0" name=""/>
        <dsp:cNvSpPr/>
      </dsp:nvSpPr>
      <dsp:spPr>
        <a:xfrm>
          <a:off x="1964545" y="0"/>
          <a:ext cx="4607751" cy="392909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1) организует и проводит проверки, юридических лиц, индивидуальных предпринимателей включенных в реестр поставщиков социальных услуг;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64545" y="0"/>
        <a:ext cx="4607751" cy="1178729"/>
      </dsp:txXfrm>
    </dsp:sp>
    <dsp:sp modelId="{2533A268-4703-444A-A5DA-96B5ED0FA9FA}">
      <dsp:nvSpPr>
        <dsp:cNvPr id="0" name=""/>
        <dsp:cNvSpPr/>
      </dsp:nvSpPr>
      <dsp:spPr>
        <a:xfrm>
          <a:off x="687592" y="1178729"/>
          <a:ext cx="2553905" cy="255390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974E119-2C92-4885-BB9A-7FE43097818E}">
      <dsp:nvSpPr>
        <dsp:cNvPr id="0" name=""/>
        <dsp:cNvSpPr/>
      </dsp:nvSpPr>
      <dsp:spPr>
        <a:xfrm>
          <a:off x="1944224" y="1296145"/>
          <a:ext cx="4607751" cy="19723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Times New Roman" pitchFamily="18" charset="0"/>
            <a:cs typeface="Times New Roman" pitchFamily="18" charset="0"/>
          </a:endParaRPr>
        </a:p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2) в пределах своей компетенции принимает меры при выявлении в деятельности индивидуальных предпринимателей и юридических лиц нарушений требований действующего законодательства, оформляет предписания об устранении выявленных нарушений;</a:t>
          </a:r>
        </a:p>
      </dsp:txBody>
      <dsp:txXfrm>
        <a:off x="1944224" y="1296145"/>
        <a:ext cx="4607751" cy="910294"/>
      </dsp:txXfrm>
    </dsp:sp>
    <dsp:sp modelId="{A64C290D-94BB-4DBF-94D5-C0A5613ED8CA}">
      <dsp:nvSpPr>
        <dsp:cNvPr id="0" name=""/>
        <dsp:cNvSpPr/>
      </dsp:nvSpPr>
      <dsp:spPr>
        <a:xfrm>
          <a:off x="1375182" y="2357455"/>
          <a:ext cx="1178725" cy="117872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B2DEEDB-2464-4013-8854-52F2838C86C0}">
      <dsp:nvSpPr>
        <dsp:cNvPr id="0" name=""/>
        <dsp:cNvSpPr/>
      </dsp:nvSpPr>
      <dsp:spPr>
        <a:xfrm>
          <a:off x="1944224" y="2956412"/>
          <a:ext cx="4607751" cy="9306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just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Times New Roman" pitchFamily="18" charset="0"/>
              <a:cs typeface="Times New Roman" pitchFamily="18" charset="0"/>
            </a:rPr>
            <a:t>3) осуществляет иные предусмотренные федеральными законами, законами и иными нормативными правовыми актами Томской области функции.</a:t>
          </a:r>
          <a:endParaRPr lang="ru-RU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44224" y="2956412"/>
        <a:ext cx="4607751" cy="9306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02158B-D3A7-4ACC-BE96-60102947AEAC}">
      <dsp:nvSpPr>
        <dsp:cNvPr id="0" name=""/>
        <dsp:cNvSpPr/>
      </dsp:nvSpPr>
      <dsp:spPr>
        <a:xfrm rot="16200000">
          <a:off x="-1825374" y="1827040"/>
          <a:ext cx="5289451" cy="1635369"/>
        </a:xfrm>
        <a:prstGeom prst="flowChartManualOperati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информационных стендов в зданиях и помещениях поставщиков социальных услуг (административном здании, филиалах, отделениях)</a:t>
          </a:r>
          <a:endParaRPr lang="ru-RU" sz="18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1667" y="1057889"/>
        <a:ext cx="1635369" cy="3173671"/>
      </dsp:txXfrm>
    </dsp:sp>
    <dsp:sp modelId="{A48431BB-03E1-4051-A8F0-C0D87F9C85BB}">
      <dsp:nvSpPr>
        <dsp:cNvPr id="0" name=""/>
        <dsp:cNvSpPr/>
      </dsp:nvSpPr>
      <dsp:spPr>
        <a:xfrm rot="16200000">
          <a:off x="-67352" y="1827040"/>
          <a:ext cx="5289451" cy="1635369"/>
        </a:xfrm>
        <a:prstGeom prst="flowChartManualOperation">
          <a:avLst/>
        </a:prstGeom>
        <a:solidFill>
          <a:schemeClr val="accent2">
            <a:hueOff val="1560506"/>
            <a:satOff val="-1946"/>
            <a:lumOff val="458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содержания информации, размещенной на официальном сайте поставщика социальных услуг  в информационно-коммуникационной сети «Интернет»</a:t>
          </a:r>
        </a:p>
      </dsp:txBody>
      <dsp:txXfrm rot="5400000">
        <a:off x="1759689" y="1057889"/>
        <a:ext cx="1635369" cy="3173671"/>
      </dsp:txXfrm>
    </dsp:sp>
    <dsp:sp modelId="{60EB64FC-DCB0-4D63-82DC-B7FC9E3169F3}">
      <dsp:nvSpPr>
        <dsp:cNvPr id="0" name=""/>
        <dsp:cNvSpPr/>
      </dsp:nvSpPr>
      <dsp:spPr>
        <a:xfrm rot="16200000">
          <a:off x="1684607" y="1827040"/>
          <a:ext cx="5289451" cy="1635369"/>
        </a:xfrm>
        <a:prstGeom prst="flowChartManualOperation">
          <a:avLst/>
        </a:prstGeom>
        <a:solidFill>
          <a:schemeClr val="accent2">
            <a:hueOff val="3121013"/>
            <a:satOff val="-3893"/>
            <a:lumOff val="915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0650" tIns="0" rIns="120650" bIns="0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порядка, условий предоставления социальных услуг в ходе документарной проверки личных дел получателей социальных услуг </a:t>
          </a:r>
          <a:endParaRPr lang="ru-RU" sz="19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3511648" y="1057889"/>
        <a:ext cx="1635369" cy="3173671"/>
      </dsp:txXfrm>
    </dsp:sp>
    <dsp:sp modelId="{89781994-22B4-4BB6-B2F1-2DADF83440BA}">
      <dsp:nvSpPr>
        <dsp:cNvPr id="0" name=""/>
        <dsp:cNvSpPr/>
      </dsp:nvSpPr>
      <dsp:spPr>
        <a:xfrm rot="16200000">
          <a:off x="3450357" y="1827040"/>
          <a:ext cx="5289451" cy="1635369"/>
        </a:xfrm>
        <a:prstGeom prst="flowChartManualOperation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t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организационно-распорядительных документов поставщика социальных услуг (устава, положений о структурных подразделениях)</a:t>
          </a:r>
        </a:p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b="1" kern="1200" dirty="0" smtClean="0">
            <a:latin typeface="Times New Roman" pitchFamily="18" charset="0"/>
            <a:cs typeface="Times New Roman" pitchFamily="18" charset="0"/>
          </a:endParaRPr>
        </a:p>
      </dsp:txBody>
      <dsp:txXfrm rot="5400000">
        <a:off x="5277398" y="1057889"/>
        <a:ext cx="1635369" cy="317367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02158B-D3A7-4ACC-BE96-60102947AEAC}">
      <dsp:nvSpPr>
        <dsp:cNvPr id="0" name=""/>
        <dsp:cNvSpPr/>
      </dsp:nvSpPr>
      <dsp:spPr>
        <a:xfrm rot="16200000">
          <a:off x="-1724868" y="1726852"/>
          <a:ext cx="5400600" cy="1946895"/>
        </a:xfrm>
        <a:prstGeom prst="flowChartManualOperation">
          <a:avLst/>
        </a:prstGeom>
        <a:solidFill>
          <a:schemeClr val="accent6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</a:t>
          </a:r>
          <a:endParaRPr lang="ru-RU" sz="18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1984" y="1080120"/>
        <a:ext cx="1946895" cy="3240360"/>
      </dsp:txXfrm>
    </dsp:sp>
    <dsp:sp modelId="{A48431BB-03E1-4051-A8F0-C0D87F9C85BB}">
      <dsp:nvSpPr>
        <dsp:cNvPr id="0" name=""/>
        <dsp:cNvSpPr/>
      </dsp:nvSpPr>
      <dsp:spPr>
        <a:xfrm rot="16200000">
          <a:off x="368043" y="1726852"/>
          <a:ext cx="5400600" cy="1946895"/>
        </a:xfrm>
        <a:prstGeom prst="flowChartManualOperation">
          <a:avLst/>
        </a:prstGeom>
        <a:solidFill>
          <a:srgbClr val="92D050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00" bIns="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локальных актов, определяющих ответственных лиц за проведение работы по обеспечению доступности объектов организации</a:t>
          </a:r>
        </a:p>
      </dsp:txBody>
      <dsp:txXfrm rot="5400000">
        <a:off x="2094895" y="1080120"/>
        <a:ext cx="1946895" cy="3240360"/>
      </dsp:txXfrm>
    </dsp:sp>
    <dsp:sp modelId="{60EB64FC-DCB0-4D63-82DC-B7FC9E3169F3}">
      <dsp:nvSpPr>
        <dsp:cNvPr id="0" name=""/>
        <dsp:cNvSpPr/>
      </dsp:nvSpPr>
      <dsp:spPr>
        <a:xfrm rot="16200000">
          <a:off x="2453739" y="1726852"/>
          <a:ext cx="5400600" cy="1946895"/>
        </a:xfrm>
        <a:prstGeom prst="flowChartManualOperation">
          <a:avLst/>
        </a:prstGeom>
        <a:solidFill>
          <a:schemeClr val="accent5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ctr" anchorCtr="0">
          <a:noAutofit/>
        </a:bodyPr>
        <a:lstStyle/>
        <a:p>
          <a:pPr lvl="0" algn="ctr" defTabSz="711200" rtl="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Проверка наличия и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</a:t>
          </a:r>
          <a:endParaRPr lang="ru-RU" sz="1600" b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4180591" y="1080120"/>
        <a:ext cx="1946895" cy="3240360"/>
      </dsp:txXfrm>
    </dsp:sp>
    <dsp:sp modelId="{89781994-22B4-4BB6-B2F1-2DADF83440BA}">
      <dsp:nvSpPr>
        <dsp:cNvPr id="0" name=""/>
        <dsp:cNvSpPr/>
      </dsp:nvSpPr>
      <dsp:spPr>
        <a:xfrm rot="16200000">
          <a:off x="4553868" y="1726852"/>
          <a:ext cx="5400600" cy="1946895"/>
        </a:xfrm>
        <a:prstGeom prst="flowChartManualOperation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prstMaterial="plastic">
          <a:bevelT w="50800" h="50800"/>
          <a:bevelB w="50800" h="508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0" tIns="0" rIns="101600" bIns="0" numCol="1" spcCol="1270" anchor="t" anchorCtr="0">
          <a:noAutofit/>
        </a:bodyPr>
        <a:lstStyle/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Непосредственный выезд к месту нахождения объектов организаций социального обслуживания (административных зданий, филиалов, в которых осуществляется оказание социальных услуг)</a:t>
          </a:r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400" b="1" kern="1200" dirty="0" smtClean="0">
            <a:solidFill>
              <a:srgbClr val="7030A0"/>
            </a:solidFill>
            <a:latin typeface="Times New Roman" pitchFamily="18" charset="0"/>
            <a:cs typeface="Times New Roman" pitchFamily="18" charset="0"/>
          </a:endParaRPr>
        </a:p>
      </dsp:txBody>
      <dsp:txXfrm rot="5400000">
        <a:off x="6280720" y="1080120"/>
        <a:ext cx="1946895" cy="32403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E57EC0-9181-49D0-8ECF-644B7A4BFBFD}" type="datetimeFigureOut">
              <a:rPr lang="ru-RU" smtClean="0"/>
              <a:pPr/>
              <a:t>17.10.2019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9A0A46-9126-44C5-9525-515B4100F4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875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89A0A46-9126-44C5-9525-515B4100F4E2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EA1B2-52D9-4B46-A21B-F08A7CA8AFB4}" type="datetime1">
              <a:rPr lang="ru-RU" smtClean="0"/>
              <a:pPr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249C41-145E-42CC-97E5-3056631C3FF2}" type="datetime1">
              <a:rPr lang="ru-RU" smtClean="0"/>
              <a:pPr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5F49A-2AEF-4A1F-9B0C-9D632269109A}" type="datetime1">
              <a:rPr lang="ru-RU" smtClean="0"/>
              <a:pPr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23ECDA-2F06-4A0D-ABB2-84A1D32EEAFA}" type="datetime1">
              <a:rPr lang="ru-RU" smtClean="0"/>
              <a:pPr/>
              <a:t>17.10.2019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BFFDA-6927-46BE-B9B4-0A1C96152186}" type="datetime1">
              <a:rPr lang="ru-RU" smtClean="0"/>
              <a:pPr/>
              <a:t>17.10.2019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1E2D2E-FAE9-440C-ADD0-B19E7AB82F88}" type="datetime1">
              <a:rPr lang="ru-RU" smtClean="0"/>
              <a:pPr/>
              <a:t>17.10.2019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0F2411-D878-4D22-8565-37F43DB1DAB8}" type="datetime1">
              <a:rPr lang="ru-RU" smtClean="0"/>
              <a:pPr/>
              <a:t>17.10.2019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B0510-1EF2-4BEF-B332-89E0D6BDD74F}" type="datetime1">
              <a:rPr lang="ru-RU" smtClean="0"/>
              <a:pPr/>
              <a:t>17.10.2019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6559F9-6F8F-42FC-B55C-EDE0917D0148}" type="datetime1">
              <a:rPr lang="ru-RU" smtClean="0"/>
              <a:pPr/>
              <a:t>17.10.2019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5A3B2-3215-499D-B211-1B0BE6EFD2AE}" type="datetime1">
              <a:rPr lang="ru-RU" smtClean="0"/>
              <a:pPr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0CB37D-8324-473D-AE13-2FBE96476F2F}" type="datetime1">
              <a:rPr lang="ru-RU" smtClean="0"/>
              <a:pPr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46814-3038-4CCA-B158-B3FE0BAA3642}" type="datetime1">
              <a:rPr lang="ru-RU" smtClean="0"/>
              <a:pPr/>
              <a:t>17.10.2019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331640" y="5589240"/>
            <a:ext cx="6858048" cy="50405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357166"/>
            <a:ext cx="7772400" cy="1000132"/>
          </a:xfrm>
        </p:spPr>
        <p:txBody>
          <a:bodyPr>
            <a:norm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ПУБЛИЧНОЕ  МЕРОПРИЯТИЕ- СЕМИНАР </a:t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latin typeface="Times New Roman" pitchFamily="18" charset="0"/>
                <a:cs typeface="Times New Roman" pitchFamily="18" charset="0"/>
              </a:rPr>
              <a:t>Департамент по вопросам семьи и детей Томской области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125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 октября 2019 год</a:t>
            </a:r>
            <a:endParaRPr lang="ru-RU" sz="125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1187624" y="1444134"/>
            <a:ext cx="6984776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 при осуществлении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регионального государственного контроля (надзора) в сфере социального обслуживания в отношении несовершеннолетних граждан в Томской области </a:t>
            </a: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в 2019 году</a:t>
            </a: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547664" y="5301208"/>
            <a:ext cx="6643734" cy="79208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Галанцева</a:t>
            </a:r>
            <a:r>
              <a:rPr kumimoji="0" lang="ru-RU" sz="16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Ольга Анатольевна,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Председатель комитета по организации предоставления услуг</a:t>
            </a:r>
            <a:endParaRPr kumimoji="0" lang="ru-RU" sz="160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16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Департамента по вопросам семьи и детей Томской области</a:t>
            </a:r>
            <a:endParaRPr kumimoji="0" lang="ru-RU" sz="160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3347864" y="5301208"/>
            <a:ext cx="2786082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  <a:defRPr/>
            </a:pPr>
            <a:r>
              <a:rPr lang="ru-RU" altLang="ru-RU" b="1" dirty="0" smtClean="0">
                <a:solidFill>
                  <a:srgbClr val="273245"/>
                </a:solidFill>
                <a:latin typeface="Times New Roman" pitchFamily="18" charset="0"/>
                <a:cs typeface="Times New Roman" pitchFamily="18" charset="0"/>
              </a:rPr>
              <a:t>Статьей 33 Федерального закона от 28.12.2013 № 442-ФЗ «Об основах социального обслуживания граждан в Российской Федерации» в качестве одной из форм контроля за деятельностью поставщиков социальных услуг определен </a:t>
            </a:r>
            <a:r>
              <a:rPr lang="ru-RU" b="1" dirty="0" smtClean="0">
                <a:solidFill>
                  <a:srgbClr val="273245"/>
                </a:solidFill>
                <a:latin typeface="Times New Roman" pitchFamily="18" charset="0"/>
                <a:cs typeface="Times New Roman" pitchFamily="18" charset="0"/>
              </a:rPr>
              <a:t>государственный контроль (надзор) </a:t>
            </a:r>
          </a:p>
          <a:p>
            <a:pPr algn="ctr">
              <a:buNone/>
              <a:defRPr/>
            </a:pPr>
            <a:r>
              <a:rPr lang="ru-RU" b="1" dirty="0" smtClean="0">
                <a:solidFill>
                  <a:srgbClr val="273245"/>
                </a:solidFill>
                <a:latin typeface="Times New Roman" pitchFamily="18" charset="0"/>
                <a:cs typeface="Times New Roman" pitchFamily="18" charset="0"/>
              </a:rPr>
              <a:t>в сфере социального обслуживания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14612" y="357166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352834031"/>
              </p:ext>
            </p:extLst>
          </p:nvPr>
        </p:nvGraphicFramePr>
        <p:xfrm>
          <a:off x="1187624" y="836712"/>
          <a:ext cx="6786610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1285852" y="1000108"/>
            <a:ext cx="6858048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Нормативно-правовые акты, являющиеся основанием для исполнения государственной функции «Осуществление регионального государственного контроля (надзора) в сфере социального обслуживания в Томской области»: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285852" y="2031017"/>
            <a:ext cx="6786610" cy="46935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Конституция Российской Федерации;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Кодекс Российской Федерации об административных правонарушениях;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 мая 2006 года № 59-ФЗ «О порядке рассмотрения обращений граждан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26 декабря 2008 года № 294-ФЗ «О защите прав юридических лиц и индивидуальных предпринимателей при осуществлении государственного контроля (надзора) и муниципального контроля»;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5)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28 декабря 2013 года № 442-ФЗ «Об основах социального обслуживания граждан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6) 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Федеральный закон от 24 ноября 1995 года № 181-ФЗ «О социальной защите инвалидов в Российской Федерации»;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7) </a:t>
            </a:r>
            <a:r>
              <a:rPr lang="ru-RU" sz="1300" dirty="0" smtClean="0">
                <a:latin typeface="Times New Roman" pitchFamily="18" charset="0"/>
                <a:cs typeface="Times New Roman" pitchFamily="18" charset="0"/>
              </a:rPr>
              <a:t>постановление Правительства Российской Федерации от 10.02.2017 № 166 «Об утверждении Правил составления и направления предостережения о недопустимости нарушения обязательных требований, подачи юридическим лицом, индивидуальным предпринимателем возражений на такое предостережение и их рассмотрения, уведомления об исполнении такого предостережения»; </a:t>
            </a:r>
          </a:p>
          <a:p>
            <a:pPr algn="just"/>
            <a:r>
              <a:rPr lang="ru-RU" sz="13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8) </a:t>
            </a:r>
            <a:r>
              <a:rPr lang="ru-RU" sz="1300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приказом Департамента по вопросам семьи и детей Томской области от 29.12.2017 № 410-п «Об утверждении Административного регламента осуществления регионального государственного контроля (надзора) в сфере социального обслуживания в отношении несовершеннолетних граждан на территории Томской области</a:t>
            </a:r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 </a:t>
            </a:r>
          </a:p>
          <a:p>
            <a:pPr algn="just"/>
            <a:r>
              <a:rPr lang="ru-RU" sz="13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иные подзаконные нормативные правовые акты, принятые в целях реализации законодательства о защите прав юридических лиц и индивидуальных предпринимателей при осуществлении государственного контроля (надзора) и муниципального контроля.</a:t>
            </a: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>
            <a:off x="1357290" y="2071678"/>
            <a:ext cx="6786610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1357290" y="1000108"/>
            <a:ext cx="6786610" cy="1588"/>
          </a:xfrm>
          <a:prstGeom prst="line">
            <a:avLst/>
          </a:prstGeom>
          <a:ln w="38100"/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285852" y="839992"/>
            <a:ext cx="6814540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Предметом регионального государственного контроля является соблюдение юридическими лицами независимо от их организационно-правовых форм и (или) индивидуальными предпринимателями, осуществляющими социальное обслуживание несовершеннолетних граждан на территории Томской области, требований законодательства Российской Федерации и законодательства Томской области о социальном обслуживании граждан.</a:t>
            </a:r>
            <a:endParaRPr lang="ru-RU" sz="2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1331640" y="1575376"/>
            <a:ext cx="6742532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>
              <a:defRPr/>
            </a:pP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Перечень </a:t>
            </a:r>
            <a:r>
              <a:rPr lang="ru-RU" sz="1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правовых актов и их отдельных частей (положений), содержащих обязательные требования, соблюдение которых оценивается при проведении мероприятий по осуществлению регионального государственного контроля (надзора) в сфере социального обслуживания в отношении несовершеннолетних граждан, и порядок его </a:t>
            </a:r>
            <a:r>
              <a:rPr lang="ru-RU" sz="16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ведения утверждены распоряжением Департамента по вопросам семьи и детей Томской области  </a:t>
            </a:r>
            <a:r>
              <a:rPr lang="ru-RU" sz="16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от 19.01.2018 № 24-р). </a:t>
            </a:r>
            <a:endParaRPr lang="ru-RU" sz="1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467773" y="3933056"/>
            <a:ext cx="66967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Размещение нормативно-правовых актов на сайте Департамента по вопросам семьи и детей Томской области по адресу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>
              <a:defRPr/>
            </a:pPr>
            <a:r>
              <a:rPr lang="en-US" b="1" u="sng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https://depsd.tomsk.gov.ru/regionalnyj-gosudarstvennyj-kontrol-v-sfere-sotsialnogo-obsluzhivanija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>
              <a:defRPr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(вкладка «Перечень актов, содержащих обязательные требования»)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331640" y="764704"/>
            <a:ext cx="6858048" cy="14287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643042" y="1000016"/>
            <a:ext cx="6286544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РАМКАХ КОНТРОЛЬНО-НАДЗОРНОЙ ДЕЯТЕЛЬНОСТИ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Департамент по вопросам семьи и детей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Томской области: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1331640" y="2132856"/>
          <a:ext cx="6572296" cy="39290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31640" y="980728"/>
          <a:ext cx="6912768" cy="52894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1259632" y="836712"/>
            <a:ext cx="69127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Мероприятия,</a:t>
            </a:r>
            <a:r>
              <a:rPr lang="ru-RU" sz="20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 которые проводятся в рамках осуществления регионального государственного контроля (надзора) в сфере социального обслуживания</a:t>
            </a:r>
            <a:endParaRPr lang="ru-RU" sz="20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000" dirty="0" smtClean="0">
                <a:latin typeface="Arial" pitchFamily="34" charset="0"/>
                <a:cs typeface="Arial" pitchFamily="34" charset="0"/>
              </a:rPr>
            </a:br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r>
              <a:rPr lang="ru-RU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395536" y="836712"/>
            <a:ext cx="84969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Мероприятия,</a:t>
            </a:r>
            <a:r>
              <a:rPr lang="ru-RU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 которые проводятся в </a:t>
            </a:r>
            <a:r>
              <a:rPr lang="ru-RU" altLang="ru-RU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рамках осуществления государственного контроля (надзора) за обеспечением доступности для инвалидов объектов социальной, инженерной и транспортной инфраструктур и предоставляемых услуг</a:t>
            </a:r>
            <a:endParaRPr lang="ru-RU" dirty="0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idx="1"/>
          </p:nvPr>
        </p:nvGraphicFramePr>
        <p:xfrm>
          <a:off x="539552" y="1268760"/>
          <a:ext cx="8229600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1835696" y="1124744"/>
            <a:ext cx="6286544" cy="1000132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267744" y="980728"/>
            <a:ext cx="523319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Департамент по вопросам семьи и детей  Томской области </a:t>
            </a:r>
          </a:p>
          <a:p>
            <a:pPr algn="ctr"/>
            <a:r>
              <a:rPr lang="ru-RU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осуществляет проверки:</a:t>
            </a:r>
            <a:endParaRPr lang="ru-RU" sz="2000" dirty="0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2857488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 dirty="0"/>
          </a:p>
        </p:txBody>
      </p:sp>
      <p:sp>
        <p:nvSpPr>
          <p:cNvPr id="8" name="Стрелка вправо 7"/>
          <p:cNvSpPr/>
          <p:nvPr/>
        </p:nvSpPr>
        <p:spPr>
          <a:xfrm rot="5400000">
            <a:off x="2806379" y="1954261"/>
            <a:ext cx="535785" cy="892975"/>
          </a:xfrm>
          <a:prstGeom prst="rightArrow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 rot="5400000">
            <a:off x="6334771" y="1954261"/>
            <a:ext cx="535785" cy="892975"/>
          </a:xfrm>
          <a:prstGeom prst="rightArrow">
            <a:avLst/>
          </a:prstGeom>
          <a:ln w="381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5364088" y="2708920"/>
            <a:ext cx="2286016" cy="928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Негосударственных поставщиков социальных услуг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835696" y="2708920"/>
            <a:ext cx="24243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Государственных учреждений социального обслуживания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Rectangle 1"/>
          <p:cNvSpPr>
            <a:spLocks noChangeArrowheads="1"/>
          </p:cNvSpPr>
          <p:nvPr/>
        </p:nvSpPr>
        <p:spPr bwMode="auto">
          <a:xfrm>
            <a:off x="1414572" y="4005064"/>
            <a:ext cx="7128792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РАМКАХ  РЕГИОНАЛЬНОГО ГОСУДАРСТВЕННОГО КОНТРОЛЯ (НАДЗОРА)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в сфере социального обслуживания в отношении несовершеннолетних граждан в Томской области</a:t>
            </a:r>
            <a:endParaRPr kumimoji="0" lang="ru-RU" b="1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проведена 1 плановая документарная проверка в отношении поставщиков социальных услуг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714612" y="285728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785918" y="1670504"/>
            <a:ext cx="6286544" cy="29854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Информация о результатах проведения проверок учреждений была размещена в установленный срок в Федеральной государственной информационной системе «Единый Реестр Проверок»</a:t>
            </a:r>
          </a:p>
          <a:p>
            <a:pPr marL="0" marR="0" lvl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(proverki.gov.ru)</a:t>
            </a:r>
            <a:endParaRPr kumimoji="0" lang="ru-RU" sz="4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013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928926" y="214290"/>
            <a:ext cx="392030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ДОКЛАД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 правоприменительной практике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187624" y="764704"/>
            <a:ext cx="720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altLang="ru-RU" sz="14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целях недопущения нарушений за обеспечением доступности для инвалидов объектов социальной, инженерной и транспортной инфраструктур и предоставляемых услуг существует необходимость проведения руководителями организаций социального обслуживания населения следующих мероприятий: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403648" y="1916832"/>
            <a:ext cx="684076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altLang="ru-RU" sz="1600" b="1" dirty="0" smtClean="0">
                <a:solidFill>
                  <a:srgbClr val="0049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Проверка содержания паспортов доступности социальной, инженерной и транспортной инфраструктур и социальных услуг объектов организации социального обслуживания, которые должны быть разработаны совместно с общественной организацией инвалидов и включать конкретные мероприятия по обеспечению доступности объектов учреждения социального обслуживания и сроки проведения планируемых работ;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altLang="ru-RU" sz="1600" b="1" dirty="0" smtClean="0">
                <a:solidFill>
                  <a:srgbClr val="0049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Проверка содержания локальных актов, определяющих ответственных лиц за проведение работы по обеспечению доступности объектов организации;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altLang="ru-RU" sz="1600" b="1" dirty="0" smtClean="0">
                <a:solidFill>
                  <a:srgbClr val="0049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Проверка содержания журнала инструктажей работников по вопросам, связанным с обеспечением доступности к объектам и социальным услугам организации социального обслуживания;</a:t>
            </a:r>
          </a:p>
          <a:p>
            <a:pPr algn="just">
              <a:buFont typeface="Wingdings" panose="05000000000000000000" pitchFamily="2" charset="2"/>
              <a:buChar char="ü"/>
              <a:defRPr/>
            </a:pPr>
            <a:r>
              <a:rPr lang="ru-RU" sz="16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Приведение объектов учреждения социального обслуживания (административных зданий, филиалов, обособленных структурных подразделений, в которых осуществляется оказание социальных услуг) в соответствии и требованиями законодательства по обеспечению физической доступности для инвалидов и </a:t>
            </a:r>
            <a:r>
              <a:rPr lang="ru-RU" sz="1600" b="1" dirty="0" err="1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маломобильных</a:t>
            </a:r>
            <a:r>
              <a:rPr lang="ru-RU" sz="1600" b="1" dirty="0" smtClean="0">
                <a:solidFill>
                  <a:srgbClr val="004992"/>
                </a:solidFill>
                <a:latin typeface="Times New Roman" pitchFamily="18" charset="0"/>
                <a:cs typeface="Times New Roman" pitchFamily="18" charset="0"/>
              </a:rPr>
              <a:t> групп населения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071538" y="1268760"/>
            <a:ext cx="7572428" cy="4803446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500042"/>
            <a:ext cx="7772400" cy="1000132"/>
          </a:xfrm>
        </p:spPr>
        <p:txBody>
          <a:bodyPr>
            <a:normAutofit/>
          </a:bodyPr>
          <a:lstStyle/>
          <a:p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>ПУБЛИЧНОЕ  МЕРОПРИЯТИЕ- СЕМИНАР </a:t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728" y="6072206"/>
            <a:ext cx="6486548" cy="571504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15 октября 2019  год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643042" y="1500174"/>
            <a:ext cx="6286544" cy="450059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 algn="ctr">
              <a:defRPr/>
            </a:pPr>
            <a:r>
              <a:rPr lang="ru-RU" sz="28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Департамент по вопросам семьи и детей Томской области</a:t>
            </a:r>
          </a:p>
          <a:p>
            <a:pPr lvl="0" algn="ctr">
              <a:defRPr/>
            </a:pPr>
            <a:endParaRPr lang="ru-RU" sz="8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Юридический адрес: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634041, г. Томск, </a:t>
            </a:r>
          </a:p>
          <a:p>
            <a:pPr lvl="0"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ул. Тверская, 74</a:t>
            </a:r>
          </a:p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lvl="0"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Телефон/факс: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+7(3822) 713 998</a:t>
            </a:r>
          </a:p>
          <a:p>
            <a:pPr lvl="0">
              <a:defRPr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https://depsd.tomsk.gov.ru/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Е-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mail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dep-sem@tomsk.gov.ru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660</TotalTime>
  <Words>916</Words>
  <Application>Microsoft Office PowerPoint</Application>
  <PresentationFormat>Экран (4:3)</PresentationFormat>
  <Paragraphs>106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ПУБЛИЧНОЕ  МЕРОПРИЯТИЕ- СЕМИНАР   Департамент по вопросам семьи и детей Томской области</vt:lpstr>
      <vt:lpstr>ДОКЛАД по правоприменительной практике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ДОКЛАД по правоприменительной практике </vt:lpstr>
      <vt:lpstr>  ДОКЛАД по правоприменительной практике </vt:lpstr>
      <vt:lpstr>Презентация PowerPoint</vt:lpstr>
      <vt:lpstr>Презентация PowerPoint</vt:lpstr>
      <vt:lpstr>Презентация PowerPoint</vt:lpstr>
      <vt:lpstr>ПУБЛИЧНОЕ  МЕРОПРИЯТИЕ- СЕМИНАР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Шеина Лариса Владиславовна</dc:creator>
  <cp:lastModifiedBy>Ирина Михайловна Смышляева</cp:lastModifiedBy>
  <cp:revision>107</cp:revision>
  <dcterms:created xsi:type="dcterms:W3CDTF">2018-11-29T04:31:37Z</dcterms:created>
  <dcterms:modified xsi:type="dcterms:W3CDTF">2019-10-17T08:55:14Z</dcterms:modified>
</cp:coreProperties>
</file>